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2" r:id="rId1"/>
  </p:sldMasterIdLst>
  <p:notesMasterIdLst>
    <p:notesMasterId r:id="rId41"/>
  </p:notesMasterIdLst>
  <p:sldIdLst>
    <p:sldId id="337" r:id="rId2"/>
    <p:sldId id="589" r:id="rId3"/>
    <p:sldId id="575" r:id="rId4"/>
    <p:sldId id="624" r:id="rId5"/>
    <p:sldId id="626" r:id="rId6"/>
    <p:sldId id="627" r:id="rId7"/>
    <p:sldId id="628" r:id="rId8"/>
    <p:sldId id="629" r:id="rId9"/>
    <p:sldId id="338" r:id="rId10"/>
    <p:sldId id="325" r:id="rId11"/>
    <p:sldId id="590" r:id="rId12"/>
    <p:sldId id="591" r:id="rId13"/>
    <p:sldId id="607" r:id="rId14"/>
    <p:sldId id="613" r:id="rId15"/>
    <p:sldId id="623" r:id="rId16"/>
    <p:sldId id="592" r:id="rId17"/>
    <p:sldId id="593" r:id="rId18"/>
    <p:sldId id="594" r:id="rId19"/>
    <p:sldId id="595" r:id="rId20"/>
    <p:sldId id="596" r:id="rId21"/>
    <p:sldId id="597" r:id="rId22"/>
    <p:sldId id="543" r:id="rId23"/>
    <p:sldId id="542" r:id="rId24"/>
    <p:sldId id="599" r:id="rId25"/>
    <p:sldId id="600" r:id="rId26"/>
    <p:sldId id="598" r:id="rId27"/>
    <p:sldId id="601" r:id="rId28"/>
    <p:sldId id="397" r:id="rId29"/>
    <p:sldId id="615" r:id="rId30"/>
    <p:sldId id="614" r:id="rId31"/>
    <p:sldId id="616" r:id="rId32"/>
    <p:sldId id="617" r:id="rId33"/>
    <p:sldId id="618" r:id="rId34"/>
    <p:sldId id="576" r:id="rId35"/>
    <p:sldId id="619" r:id="rId36"/>
    <p:sldId id="620" r:id="rId37"/>
    <p:sldId id="622" r:id="rId38"/>
    <p:sldId id="621" r:id="rId39"/>
    <p:sldId id="604" r:id="rId40"/>
  </p:sldIdLst>
  <p:sldSz cx="14630400" cy="8229600"/>
  <p:notesSz cx="6858000" cy="9144000"/>
  <p:defaultTextStyle>
    <a:defPPr>
      <a:defRPr lang="en-US"/>
    </a:defPPr>
    <a:lvl1pPr marL="0" algn="l" defTabSz="1097280" rtl="0" eaLnBrk="1" latinLnBrk="0" hangingPunct="1">
      <a:defRPr sz="2200" kern="1200">
        <a:solidFill>
          <a:schemeClr val="tx1"/>
        </a:solidFill>
        <a:latin typeface="+mn-lt"/>
        <a:ea typeface="+mn-ea"/>
        <a:cs typeface="+mn-cs"/>
      </a:defRPr>
    </a:lvl1pPr>
    <a:lvl2pPr marL="548640" algn="l" defTabSz="1097280" rtl="0" eaLnBrk="1" latinLnBrk="0" hangingPunct="1">
      <a:defRPr sz="2200" kern="1200">
        <a:solidFill>
          <a:schemeClr val="tx1"/>
        </a:solidFill>
        <a:latin typeface="+mn-lt"/>
        <a:ea typeface="+mn-ea"/>
        <a:cs typeface="+mn-cs"/>
      </a:defRPr>
    </a:lvl2pPr>
    <a:lvl3pPr marL="1097280" algn="l" defTabSz="1097280" rtl="0" eaLnBrk="1" latinLnBrk="0" hangingPunct="1">
      <a:defRPr sz="2200" kern="1200">
        <a:solidFill>
          <a:schemeClr val="tx1"/>
        </a:solidFill>
        <a:latin typeface="+mn-lt"/>
        <a:ea typeface="+mn-ea"/>
        <a:cs typeface="+mn-cs"/>
      </a:defRPr>
    </a:lvl3pPr>
    <a:lvl4pPr marL="1645920" algn="l" defTabSz="1097280" rtl="0" eaLnBrk="1" latinLnBrk="0" hangingPunct="1">
      <a:defRPr sz="2200" kern="1200">
        <a:solidFill>
          <a:schemeClr val="tx1"/>
        </a:solidFill>
        <a:latin typeface="+mn-lt"/>
        <a:ea typeface="+mn-ea"/>
        <a:cs typeface="+mn-cs"/>
      </a:defRPr>
    </a:lvl4pPr>
    <a:lvl5pPr marL="2194560" algn="l" defTabSz="1097280" rtl="0" eaLnBrk="1" latinLnBrk="0" hangingPunct="1">
      <a:defRPr sz="2200" kern="1200">
        <a:solidFill>
          <a:schemeClr val="tx1"/>
        </a:solidFill>
        <a:latin typeface="+mn-lt"/>
        <a:ea typeface="+mn-ea"/>
        <a:cs typeface="+mn-cs"/>
      </a:defRPr>
    </a:lvl5pPr>
    <a:lvl6pPr marL="2743200" algn="l" defTabSz="1097280" rtl="0" eaLnBrk="1" latinLnBrk="0" hangingPunct="1">
      <a:defRPr sz="2200" kern="1200">
        <a:solidFill>
          <a:schemeClr val="tx1"/>
        </a:solidFill>
        <a:latin typeface="+mn-lt"/>
        <a:ea typeface="+mn-ea"/>
        <a:cs typeface="+mn-cs"/>
      </a:defRPr>
    </a:lvl6pPr>
    <a:lvl7pPr marL="3291840" algn="l" defTabSz="1097280" rtl="0" eaLnBrk="1" latinLnBrk="0" hangingPunct="1">
      <a:defRPr sz="2200" kern="1200">
        <a:solidFill>
          <a:schemeClr val="tx1"/>
        </a:solidFill>
        <a:latin typeface="+mn-lt"/>
        <a:ea typeface="+mn-ea"/>
        <a:cs typeface="+mn-cs"/>
      </a:defRPr>
    </a:lvl7pPr>
    <a:lvl8pPr marL="3840480" algn="l" defTabSz="1097280" rtl="0" eaLnBrk="1" latinLnBrk="0" hangingPunct="1">
      <a:defRPr sz="2200" kern="1200">
        <a:solidFill>
          <a:schemeClr val="tx1"/>
        </a:solidFill>
        <a:latin typeface="+mn-lt"/>
        <a:ea typeface="+mn-ea"/>
        <a:cs typeface="+mn-cs"/>
      </a:defRPr>
    </a:lvl8pPr>
    <a:lvl9pPr marL="4389120" algn="l" defTabSz="1097280" rtl="0" eaLnBrk="1" latinLnBrk="0" hangingPunct="1">
      <a:defRPr sz="22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E88CD3D-FAC6-7C45-98D7-ED6F725DD9A8}">
          <p14:sldIdLst>
            <p14:sldId id="337"/>
            <p14:sldId id="589"/>
            <p14:sldId id="575"/>
            <p14:sldId id="624"/>
            <p14:sldId id="626"/>
            <p14:sldId id="627"/>
            <p14:sldId id="628"/>
            <p14:sldId id="629"/>
            <p14:sldId id="338"/>
            <p14:sldId id="325"/>
            <p14:sldId id="590"/>
            <p14:sldId id="591"/>
            <p14:sldId id="607"/>
            <p14:sldId id="613"/>
            <p14:sldId id="623"/>
            <p14:sldId id="592"/>
            <p14:sldId id="593"/>
            <p14:sldId id="594"/>
            <p14:sldId id="595"/>
            <p14:sldId id="596"/>
            <p14:sldId id="597"/>
            <p14:sldId id="543"/>
            <p14:sldId id="542"/>
            <p14:sldId id="599"/>
            <p14:sldId id="600"/>
            <p14:sldId id="598"/>
            <p14:sldId id="601"/>
            <p14:sldId id="397"/>
            <p14:sldId id="615"/>
            <p14:sldId id="614"/>
            <p14:sldId id="616"/>
            <p14:sldId id="617"/>
            <p14:sldId id="618"/>
            <p14:sldId id="576"/>
            <p14:sldId id="619"/>
            <p14:sldId id="620"/>
            <p14:sldId id="622"/>
            <p14:sldId id="621"/>
            <p14:sldId id="604"/>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guide id="3" orient="horz" pos="2323">
          <p15:clr>
            <a:srgbClr val="A4A3A4"/>
          </p15:clr>
        </p15:guide>
        <p15:guide id="4" pos="6756">
          <p15:clr>
            <a:srgbClr val="A4A3A4"/>
          </p15:clr>
        </p15:guide>
        <p15:guide id="5" orient="horz" pos="3294">
          <p15:clr>
            <a:srgbClr val="A4A3A4"/>
          </p15:clr>
        </p15:guide>
        <p15:guide id="6" orient="horz" pos="2465">
          <p15:clr>
            <a:srgbClr val="A4A3A4"/>
          </p15:clr>
        </p15:guide>
        <p15:guide id="7" pos="248">
          <p15:clr>
            <a:srgbClr val="A4A3A4"/>
          </p15:clr>
        </p15:guide>
        <p15:guide id="8" pos="7573">
          <p15:clr>
            <a:srgbClr val="A4A3A4"/>
          </p15:clr>
        </p15:guide>
        <p15:guide id="9" pos="2751">
          <p15:clr>
            <a:srgbClr val="A4A3A4"/>
          </p15:clr>
        </p15:guide>
        <p15:guide id="10" orient="horz" pos="3503">
          <p15:clr>
            <a:srgbClr val="A4A3A4"/>
          </p15:clr>
        </p15:guide>
        <p15:guide id="11">
          <p15:clr>
            <a:srgbClr val="A4A3A4"/>
          </p15:clr>
        </p15:guide>
        <p15:guide id="12" orient="horz" pos="1340">
          <p15:clr>
            <a:srgbClr val="A4A3A4"/>
          </p15:clr>
        </p15:guide>
        <p15:guide id="13" orient="horz" pos="2280">
          <p15:clr>
            <a:srgbClr val="A4A3A4"/>
          </p15:clr>
        </p15:guide>
        <p15:guide id="14" orient="horz" pos="203">
          <p15:clr>
            <a:srgbClr val="A4A3A4"/>
          </p15:clr>
        </p15:guide>
        <p15:guide id="15" orient="horz" pos="775">
          <p15:clr>
            <a:srgbClr val="A4A3A4"/>
          </p15:clr>
        </p15:guide>
        <p15:guide id="16" pos="536">
          <p15:clr>
            <a:srgbClr val="A4A3A4"/>
          </p15:clr>
        </p15:guide>
        <p15:guide id="17" pos="514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Carole Gum" initials="CG" lastIdx="1" clrIdx="0"/>
  <p:cmAuthor id="1" name="Tan Wangda" initials="TW" lastIdx="1"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FAE2A"/>
    <a:srgbClr val="FFFFFF"/>
    <a:srgbClr val="11B120"/>
    <a:srgbClr val="000000"/>
    <a:srgbClr val="2C791D"/>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9893" autoAdjust="0"/>
    <p:restoredTop sz="99105" autoAdjust="0"/>
  </p:normalViewPr>
  <p:slideViewPr>
    <p:cSldViewPr snapToGrid="0">
      <p:cViewPr varScale="1">
        <p:scale>
          <a:sx n="67" d="100"/>
          <a:sy n="67" d="100"/>
        </p:scale>
        <p:origin x="192" y="1272"/>
      </p:cViewPr>
      <p:guideLst>
        <p:guide orient="horz" pos="2160"/>
        <p:guide pos="3840"/>
        <p:guide orient="horz" pos="2323"/>
        <p:guide pos="6756"/>
        <p:guide orient="horz" pos="3294"/>
        <p:guide orient="horz" pos="2465"/>
        <p:guide pos="248"/>
        <p:guide pos="7573"/>
        <p:guide pos="2751"/>
        <p:guide orient="horz" pos="3503"/>
        <p:guide/>
        <p:guide orient="horz" pos="1340"/>
        <p:guide orient="horz" pos="2280"/>
        <p:guide orient="horz" pos="203"/>
        <p:guide orient="horz" pos="775"/>
        <p:guide pos="536"/>
        <p:guide pos="5141"/>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50" d="100"/>
          <a:sy n="50" d="100"/>
        </p:scale>
        <p:origin x="-2874" y="-10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commentAuthors" Target="commen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98197D7-FCD5-4F99-8285-C9E1ED70DAB0}" type="datetimeFigureOut">
              <a:rPr lang="en-US" smtClean="0"/>
              <a:t>9/27/18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677E594-4005-43F8-B8F3-453F0010D500}" type="slidenum">
              <a:rPr lang="en-US" smtClean="0"/>
              <a:t>‹#›</a:t>
            </a:fld>
            <a:endParaRPr lang="en-US"/>
          </a:p>
        </p:txBody>
      </p:sp>
    </p:spTree>
    <p:extLst>
      <p:ext uri="{BB962C8B-B14F-4D97-AF65-F5344CB8AC3E}">
        <p14:creationId xmlns:p14="http://schemas.microsoft.com/office/powerpoint/2010/main" val="27285611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92150"/>
            <a:ext cx="5486400" cy="3086100"/>
          </a:xfrm>
        </p:spPr>
      </p:sp>
      <p:sp>
        <p:nvSpPr>
          <p:cNvPr id="5" name="Notes Placeholder 4"/>
          <p:cNvSpPr>
            <a:spLocks noGrp="1"/>
          </p:cNvSpPr>
          <p:nvPr>
            <p:ph type="body" sz="quarter" idx="11"/>
          </p:nvPr>
        </p:nvSpPr>
        <p:spPr/>
        <p:txBody>
          <a:bodyPr/>
          <a:lstStyle/>
          <a:p>
            <a:endParaRPr lang="en-US" dirty="0"/>
          </a:p>
        </p:txBody>
      </p:sp>
      <p:sp>
        <p:nvSpPr>
          <p:cNvPr id="3" name="Footer Placeholder 2"/>
          <p:cNvSpPr>
            <a:spLocks noGrp="1"/>
          </p:cNvSpPr>
          <p:nvPr>
            <p:ph type="ftr" sz="quarter" idx="12"/>
          </p:nvPr>
        </p:nvSpPr>
        <p:spPr/>
        <p:txBody>
          <a:bodyPr/>
          <a:lstStyle/>
          <a:p>
            <a:r>
              <a:rPr lang="en-US" dirty="0"/>
              <a:t>Hortonworks: Powering the Future of Data</a:t>
            </a:r>
          </a:p>
        </p:txBody>
      </p:sp>
      <p:sp>
        <p:nvSpPr>
          <p:cNvPr id="6" name="Slide Number Placeholder 5"/>
          <p:cNvSpPr>
            <a:spLocks noGrp="1"/>
          </p:cNvSpPr>
          <p:nvPr>
            <p:ph type="sldNum" sz="quarter" idx="13"/>
          </p:nvPr>
        </p:nvSpPr>
        <p:spPr/>
        <p:txBody>
          <a:bodyPr/>
          <a:lstStyle/>
          <a:p>
            <a:fld id="{65F8852D-A642-44AF-93F0-4A3BD6E66CA8}" type="slidenum">
              <a:rPr lang="en-US" smtClean="0"/>
              <a:pPr/>
              <a:t>2</a:t>
            </a:fld>
            <a:endParaRPr lang="en-US" dirty="0"/>
          </a:p>
        </p:txBody>
      </p:sp>
    </p:spTree>
    <p:extLst>
      <p:ext uri="{BB962C8B-B14F-4D97-AF65-F5344CB8AC3E}">
        <p14:creationId xmlns:p14="http://schemas.microsoft.com/office/powerpoint/2010/main" val="13292841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92150"/>
            <a:ext cx="5486400" cy="3086100"/>
          </a:xfrm>
        </p:spPr>
      </p:sp>
      <p:sp>
        <p:nvSpPr>
          <p:cNvPr id="5" name="Notes Placeholder 4"/>
          <p:cNvSpPr>
            <a:spLocks noGrp="1"/>
          </p:cNvSpPr>
          <p:nvPr>
            <p:ph type="body" sz="quarter" idx="11"/>
          </p:nvPr>
        </p:nvSpPr>
        <p:spPr/>
        <p:txBody>
          <a:bodyPr/>
          <a:lstStyle/>
          <a:p>
            <a:endParaRPr lang="en-US" dirty="0"/>
          </a:p>
        </p:txBody>
      </p:sp>
      <p:sp>
        <p:nvSpPr>
          <p:cNvPr id="3" name="Footer Placeholder 2"/>
          <p:cNvSpPr>
            <a:spLocks noGrp="1"/>
          </p:cNvSpPr>
          <p:nvPr>
            <p:ph type="ftr" sz="quarter" idx="12"/>
          </p:nvPr>
        </p:nvSpPr>
        <p:spPr/>
        <p:txBody>
          <a:bodyPr/>
          <a:lstStyle/>
          <a:p>
            <a:r>
              <a:rPr lang="en-US" dirty="0"/>
              <a:t>Hortonworks: Powering the Future of Data</a:t>
            </a:r>
          </a:p>
        </p:txBody>
      </p:sp>
      <p:sp>
        <p:nvSpPr>
          <p:cNvPr id="6" name="Slide Number Placeholder 5"/>
          <p:cNvSpPr>
            <a:spLocks noGrp="1"/>
          </p:cNvSpPr>
          <p:nvPr>
            <p:ph type="sldNum" sz="quarter" idx="13"/>
          </p:nvPr>
        </p:nvSpPr>
        <p:spPr/>
        <p:txBody>
          <a:bodyPr/>
          <a:lstStyle/>
          <a:p>
            <a:fld id="{65F8852D-A642-44AF-93F0-4A3BD6E66CA8}" type="slidenum">
              <a:rPr lang="en-US" smtClean="0"/>
              <a:pPr/>
              <a:t>10</a:t>
            </a:fld>
            <a:endParaRPr lang="en-US" dirty="0"/>
          </a:p>
        </p:txBody>
      </p:sp>
    </p:spTree>
    <p:extLst>
      <p:ext uri="{BB962C8B-B14F-4D97-AF65-F5344CB8AC3E}">
        <p14:creationId xmlns:p14="http://schemas.microsoft.com/office/powerpoint/2010/main" val="10287834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92150"/>
            <a:ext cx="5486400" cy="3086100"/>
          </a:xfrm>
        </p:spPr>
      </p:sp>
      <p:sp>
        <p:nvSpPr>
          <p:cNvPr id="5" name="Notes Placeholder 4"/>
          <p:cNvSpPr>
            <a:spLocks noGrp="1"/>
          </p:cNvSpPr>
          <p:nvPr>
            <p:ph type="body" sz="quarter" idx="11"/>
          </p:nvPr>
        </p:nvSpPr>
        <p:spPr/>
        <p:txBody>
          <a:bodyPr/>
          <a:lstStyle/>
          <a:p>
            <a:endParaRPr lang="en-US" dirty="0"/>
          </a:p>
        </p:txBody>
      </p:sp>
      <p:sp>
        <p:nvSpPr>
          <p:cNvPr id="3" name="Footer Placeholder 2"/>
          <p:cNvSpPr>
            <a:spLocks noGrp="1"/>
          </p:cNvSpPr>
          <p:nvPr>
            <p:ph type="ftr" sz="quarter" idx="12"/>
          </p:nvPr>
        </p:nvSpPr>
        <p:spPr/>
        <p:txBody>
          <a:bodyPr/>
          <a:lstStyle/>
          <a:p>
            <a:r>
              <a:rPr lang="en-US" dirty="0"/>
              <a:t>Hortonworks: Powering the Future of Data</a:t>
            </a:r>
          </a:p>
        </p:txBody>
      </p:sp>
      <p:sp>
        <p:nvSpPr>
          <p:cNvPr id="6" name="Slide Number Placeholder 5"/>
          <p:cNvSpPr>
            <a:spLocks noGrp="1"/>
          </p:cNvSpPr>
          <p:nvPr>
            <p:ph type="sldNum" sz="quarter" idx="13"/>
          </p:nvPr>
        </p:nvSpPr>
        <p:spPr/>
        <p:txBody>
          <a:bodyPr/>
          <a:lstStyle/>
          <a:p>
            <a:fld id="{65F8852D-A642-44AF-93F0-4A3BD6E66CA8}" type="slidenum">
              <a:rPr lang="en-US" smtClean="0"/>
              <a:pPr/>
              <a:t>11</a:t>
            </a:fld>
            <a:endParaRPr lang="en-US" dirty="0"/>
          </a:p>
        </p:txBody>
      </p:sp>
    </p:spTree>
    <p:extLst>
      <p:ext uri="{BB962C8B-B14F-4D97-AF65-F5344CB8AC3E}">
        <p14:creationId xmlns:p14="http://schemas.microsoft.com/office/powerpoint/2010/main" val="16960973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92150"/>
            <a:ext cx="5486400" cy="3086100"/>
          </a:xfrm>
        </p:spPr>
      </p:sp>
      <p:sp>
        <p:nvSpPr>
          <p:cNvPr id="3" name="Notes Placeholder 2"/>
          <p:cNvSpPr>
            <a:spLocks noGrp="1"/>
          </p:cNvSpPr>
          <p:nvPr>
            <p:ph type="body" idx="1"/>
          </p:nvPr>
        </p:nvSpPr>
        <p:spPr/>
        <p:txBody>
          <a:bodyPr/>
          <a:lstStyle/>
          <a:p>
            <a:pPr marL="176213" marR="0" lvl="2" indent="-176213" algn="l" defTabSz="1097280" rtl="0" eaLnBrk="1" fontAlgn="auto" latinLnBrk="0" hangingPunct="1">
              <a:lnSpc>
                <a:spcPct val="100000"/>
              </a:lnSpc>
              <a:spcBef>
                <a:spcPts val="0"/>
              </a:spcBef>
              <a:spcAft>
                <a:spcPts val="0"/>
              </a:spcAft>
              <a:buClrTx/>
              <a:buSzTx/>
              <a:buFont typeface="Arial" pitchFamily="34" charset="0"/>
              <a:buChar char="•"/>
              <a:tabLst/>
              <a:defRPr/>
            </a:pPr>
            <a:r>
              <a:rPr lang="en-US" sz="2400" dirty="0"/>
              <a:t>Even though TF provide options to use GPU memory less than whole device provided. But we cannot enforce this from external.</a:t>
            </a:r>
          </a:p>
          <a:p>
            <a:endParaRPr lang="en-US" dirty="0"/>
          </a:p>
        </p:txBody>
      </p:sp>
      <p:sp>
        <p:nvSpPr>
          <p:cNvPr id="4" name="Footer Placeholder 3"/>
          <p:cNvSpPr>
            <a:spLocks noGrp="1"/>
          </p:cNvSpPr>
          <p:nvPr>
            <p:ph type="ftr" sz="quarter" idx="10"/>
          </p:nvPr>
        </p:nvSpPr>
        <p:spPr/>
        <p:txBody>
          <a:bodyPr/>
          <a:lstStyle/>
          <a:p>
            <a:r>
              <a:rPr lang="en-US"/>
              <a:t>Hortonworks: Powering the Future of Data</a:t>
            </a:r>
            <a:endParaRPr lang="en-US" dirty="0"/>
          </a:p>
        </p:txBody>
      </p:sp>
      <p:sp>
        <p:nvSpPr>
          <p:cNvPr id="5" name="Slide Number Placeholder 4"/>
          <p:cNvSpPr>
            <a:spLocks noGrp="1"/>
          </p:cNvSpPr>
          <p:nvPr>
            <p:ph type="sldNum" sz="quarter" idx="11"/>
          </p:nvPr>
        </p:nvSpPr>
        <p:spPr/>
        <p:txBody>
          <a:bodyPr/>
          <a:lstStyle/>
          <a:p>
            <a:fld id="{65F8852D-A642-44AF-93F0-4A3BD6E66CA8}" type="slidenum">
              <a:rPr lang="en-US" smtClean="0"/>
              <a:pPr/>
              <a:t>24</a:t>
            </a:fld>
            <a:endParaRPr lang="en-US" dirty="0"/>
          </a:p>
        </p:txBody>
      </p:sp>
    </p:spTree>
    <p:extLst>
      <p:ext uri="{BB962C8B-B14F-4D97-AF65-F5344CB8AC3E}">
        <p14:creationId xmlns:p14="http://schemas.microsoft.com/office/powerpoint/2010/main" val="40542967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92150"/>
            <a:ext cx="5486400" cy="3086100"/>
          </a:xfrm>
        </p:spPr>
      </p:sp>
      <p:sp>
        <p:nvSpPr>
          <p:cNvPr id="3" name="Notes Placeholder 2"/>
          <p:cNvSpPr>
            <a:spLocks noGrp="1"/>
          </p:cNvSpPr>
          <p:nvPr>
            <p:ph type="body" idx="1"/>
          </p:nvPr>
        </p:nvSpPr>
        <p:spPr/>
        <p:txBody>
          <a:bodyPr/>
          <a:lstStyle/>
          <a:p>
            <a:pPr marL="176213" marR="0" lvl="2" indent="-176213" algn="l" defTabSz="1097280" rtl="0" eaLnBrk="1" fontAlgn="auto" latinLnBrk="0" hangingPunct="1">
              <a:lnSpc>
                <a:spcPct val="100000"/>
              </a:lnSpc>
              <a:spcBef>
                <a:spcPts val="0"/>
              </a:spcBef>
              <a:spcAft>
                <a:spcPts val="0"/>
              </a:spcAft>
              <a:buClrTx/>
              <a:buSzTx/>
              <a:buFont typeface="Arial" pitchFamily="34" charset="0"/>
              <a:buChar char="•"/>
              <a:tabLst/>
              <a:defRPr/>
            </a:pPr>
            <a:r>
              <a:rPr lang="en-US" sz="2400" dirty="0"/>
              <a:t>Even though TF provide options to use GPU memory less than whole device provided. But we cannot enforce this from external.</a:t>
            </a:r>
          </a:p>
          <a:p>
            <a:endParaRPr lang="en-US" dirty="0"/>
          </a:p>
        </p:txBody>
      </p:sp>
      <p:sp>
        <p:nvSpPr>
          <p:cNvPr id="4" name="Footer Placeholder 3"/>
          <p:cNvSpPr>
            <a:spLocks noGrp="1"/>
          </p:cNvSpPr>
          <p:nvPr>
            <p:ph type="ftr" sz="quarter" idx="10"/>
          </p:nvPr>
        </p:nvSpPr>
        <p:spPr/>
        <p:txBody>
          <a:bodyPr/>
          <a:lstStyle/>
          <a:p>
            <a:r>
              <a:rPr lang="en-US"/>
              <a:t>Hortonworks: Powering the Future of Data</a:t>
            </a:r>
            <a:endParaRPr lang="en-US" dirty="0"/>
          </a:p>
        </p:txBody>
      </p:sp>
      <p:sp>
        <p:nvSpPr>
          <p:cNvPr id="5" name="Slide Number Placeholder 4"/>
          <p:cNvSpPr>
            <a:spLocks noGrp="1"/>
          </p:cNvSpPr>
          <p:nvPr>
            <p:ph type="sldNum" sz="quarter" idx="11"/>
          </p:nvPr>
        </p:nvSpPr>
        <p:spPr/>
        <p:txBody>
          <a:bodyPr/>
          <a:lstStyle/>
          <a:p>
            <a:fld id="{65F8852D-A642-44AF-93F0-4A3BD6E66CA8}" type="slidenum">
              <a:rPr lang="en-US" smtClean="0"/>
              <a:pPr/>
              <a:t>25</a:t>
            </a:fld>
            <a:endParaRPr lang="en-US" dirty="0"/>
          </a:p>
        </p:txBody>
      </p:sp>
    </p:spTree>
    <p:extLst>
      <p:ext uri="{BB962C8B-B14F-4D97-AF65-F5344CB8AC3E}">
        <p14:creationId xmlns:p14="http://schemas.microsoft.com/office/powerpoint/2010/main" val="22142381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 add slides about how easy it is to use submarine.</a:t>
            </a:r>
          </a:p>
        </p:txBody>
      </p:sp>
      <p:sp>
        <p:nvSpPr>
          <p:cNvPr id="4" name="Slide Number Placeholder 3"/>
          <p:cNvSpPr>
            <a:spLocks noGrp="1"/>
          </p:cNvSpPr>
          <p:nvPr>
            <p:ph type="sldNum" sz="quarter" idx="5"/>
          </p:nvPr>
        </p:nvSpPr>
        <p:spPr/>
        <p:txBody>
          <a:bodyPr/>
          <a:lstStyle/>
          <a:p>
            <a:fld id="{1677E594-4005-43F8-B8F3-453F0010D500}" type="slidenum">
              <a:rPr lang="en-US" smtClean="0"/>
              <a:t>28</a:t>
            </a:fld>
            <a:endParaRPr lang="en-US"/>
          </a:p>
        </p:txBody>
      </p:sp>
    </p:spTree>
    <p:extLst>
      <p:ext uri="{BB962C8B-B14F-4D97-AF65-F5344CB8AC3E}">
        <p14:creationId xmlns:p14="http://schemas.microsoft.com/office/powerpoint/2010/main" val="37005751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677E594-4005-43F8-B8F3-453F0010D500}" type="slidenum">
              <a:rPr lang="en-US" smtClean="0"/>
              <a:t>29</a:t>
            </a:fld>
            <a:endParaRPr lang="en-US"/>
          </a:p>
        </p:txBody>
      </p:sp>
    </p:spTree>
    <p:extLst>
      <p:ext uri="{BB962C8B-B14F-4D97-AF65-F5344CB8AC3E}">
        <p14:creationId xmlns:p14="http://schemas.microsoft.com/office/powerpoint/2010/main" val="27760355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 add slides about how easy it is to use submarine.</a:t>
            </a:r>
          </a:p>
        </p:txBody>
      </p:sp>
      <p:sp>
        <p:nvSpPr>
          <p:cNvPr id="4" name="Slide Number Placeholder 3"/>
          <p:cNvSpPr>
            <a:spLocks noGrp="1"/>
          </p:cNvSpPr>
          <p:nvPr>
            <p:ph type="sldNum" sz="quarter" idx="5"/>
          </p:nvPr>
        </p:nvSpPr>
        <p:spPr/>
        <p:txBody>
          <a:bodyPr/>
          <a:lstStyle/>
          <a:p>
            <a:fld id="{1677E594-4005-43F8-B8F3-453F0010D500}" type="slidenum">
              <a:rPr lang="en-US" smtClean="0"/>
              <a:t>30</a:t>
            </a:fld>
            <a:endParaRPr lang="en-US"/>
          </a:p>
        </p:txBody>
      </p:sp>
    </p:spTree>
    <p:extLst>
      <p:ext uri="{BB962C8B-B14F-4D97-AF65-F5344CB8AC3E}">
        <p14:creationId xmlns:p14="http://schemas.microsoft.com/office/powerpoint/2010/main" val="22555302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 add slides about how easy it is to use submarine.</a:t>
            </a:r>
          </a:p>
        </p:txBody>
      </p:sp>
      <p:sp>
        <p:nvSpPr>
          <p:cNvPr id="4" name="Slide Number Placeholder 3"/>
          <p:cNvSpPr>
            <a:spLocks noGrp="1"/>
          </p:cNvSpPr>
          <p:nvPr>
            <p:ph type="sldNum" sz="quarter" idx="5"/>
          </p:nvPr>
        </p:nvSpPr>
        <p:spPr/>
        <p:txBody>
          <a:bodyPr/>
          <a:lstStyle/>
          <a:p>
            <a:fld id="{1677E594-4005-43F8-B8F3-453F0010D500}" type="slidenum">
              <a:rPr lang="en-US" smtClean="0"/>
              <a:t>31</a:t>
            </a:fld>
            <a:endParaRPr lang="en-US"/>
          </a:p>
        </p:txBody>
      </p:sp>
    </p:spTree>
    <p:extLst>
      <p:ext uri="{BB962C8B-B14F-4D97-AF65-F5344CB8AC3E}">
        <p14:creationId xmlns:p14="http://schemas.microsoft.com/office/powerpoint/2010/main" val="37931521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1.xml"/><Relationship Id="rId4" Type="http://schemas.microsoft.com/office/2007/relationships/hdphoto" Target="../media/hdphoto1.wdp"/></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Title 1"/>
          <p:cNvSpPr>
            <a:spLocks noGrp="1"/>
          </p:cNvSpPr>
          <p:nvPr>
            <p:ph type="ctrTitle" hasCustomPrompt="1"/>
          </p:nvPr>
        </p:nvSpPr>
        <p:spPr bwMode="gray">
          <a:xfrm>
            <a:off x="841494" y="322264"/>
            <a:ext cx="13167360" cy="1023936"/>
          </a:xfrm>
          <a:prstGeom prst="rect">
            <a:avLst/>
          </a:prstGeom>
        </p:spPr>
        <p:txBody>
          <a:bodyPr vert="horz" lIns="0" tIns="0" rIns="0" bIns="0" rtlCol="0" anchor="b" anchorCtr="0">
            <a:noAutofit/>
          </a:bodyPr>
          <a:lstStyle>
            <a:lvl1pPr>
              <a:defRPr lang="en-US" dirty="0"/>
            </a:lvl1pPr>
          </a:lstStyle>
          <a:p>
            <a:pPr lvl="0"/>
            <a:r>
              <a:rPr lang="en-US" dirty="0"/>
              <a:t>Title Goes Here</a:t>
            </a:r>
          </a:p>
        </p:txBody>
      </p:sp>
      <p:sp>
        <p:nvSpPr>
          <p:cNvPr id="3" name="Content Placeholder 2"/>
          <p:cNvSpPr>
            <a:spLocks noGrp="1"/>
          </p:cNvSpPr>
          <p:nvPr>
            <p:ph sz="quarter" idx="10"/>
          </p:nvPr>
        </p:nvSpPr>
        <p:spPr>
          <a:xfrm>
            <a:off x="830263" y="1794933"/>
            <a:ext cx="13190537" cy="5266266"/>
          </a:xfrm>
        </p:spPr>
        <p:txBody>
          <a:bodyPr/>
          <a:lstStyle>
            <a:lvl1pPr>
              <a:buClr>
                <a:schemeClr val="accent1"/>
              </a:buClr>
              <a:buSzPct val="110000"/>
              <a:defRPr/>
            </a:lvl1pPr>
            <a:lvl2pPr>
              <a:buClr>
                <a:schemeClr val="accent1"/>
              </a:buClr>
              <a:buSzPct val="110000"/>
              <a:defRPr/>
            </a:lvl2pPr>
            <a:lvl3pPr marL="1371600" indent="-274320">
              <a:buClr>
                <a:schemeClr val="accent1"/>
              </a:buClr>
              <a:buSzPct val="110000"/>
              <a:buFont typeface="Arial" panose="020B0604020202020204" pitchFamily="34" charset="0"/>
              <a:buChar char="•"/>
              <a:defRPr sz="2400"/>
            </a:lvl3pPr>
            <a:lvl4pPr marL="1920240" indent="-274320">
              <a:buClr>
                <a:schemeClr val="accent1"/>
              </a:buClr>
              <a:buSzPct val="110000"/>
              <a:buFont typeface="Arial" panose="020B0604020202020204" pitchFamily="34" charset="0"/>
              <a:buChar char="•"/>
              <a:defRPr sz="2400"/>
            </a:lvl4pPr>
            <a:lvl5pPr marL="2468880" indent="-274320">
              <a:buClr>
                <a:schemeClr val="accent1"/>
              </a:buClr>
              <a:buSzPct val="110000"/>
              <a:buFont typeface="Arial" panose="020B0604020202020204" pitchFamily="34" charset="0"/>
              <a:buChar char="•"/>
              <a:defRPr sz="2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72549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Title, Content, and Header">
    <p:spTree>
      <p:nvGrpSpPr>
        <p:cNvPr id="1" name=""/>
        <p:cNvGrpSpPr/>
        <p:nvPr/>
      </p:nvGrpSpPr>
      <p:grpSpPr>
        <a:xfrm>
          <a:off x="0" y="0"/>
          <a:ext cx="0" cy="0"/>
          <a:chOff x="0" y="0"/>
          <a:chExt cx="0" cy="0"/>
        </a:xfrm>
      </p:grpSpPr>
      <p:sp>
        <p:nvSpPr>
          <p:cNvPr id="4" name="Content Placeholder 3"/>
          <p:cNvSpPr>
            <a:spLocks noGrp="1"/>
          </p:cNvSpPr>
          <p:nvPr>
            <p:ph sz="quarter" idx="10"/>
          </p:nvPr>
        </p:nvSpPr>
        <p:spPr>
          <a:xfrm>
            <a:off x="841494" y="2305050"/>
            <a:ext cx="13167360" cy="4857750"/>
          </a:xfrm>
          <a:prstGeom prst="rect">
            <a:avLst/>
          </a:prstGeom>
        </p:spPr>
        <p:txBody>
          <a:bodyPr lIns="0" tIns="0" bIns="0">
            <a:noAutofit/>
          </a:bodyPr>
          <a:lstStyle>
            <a:lvl1pPr marL="411480" indent="-411480">
              <a:lnSpc>
                <a:spcPct val="90000"/>
              </a:lnSpc>
              <a:spcBef>
                <a:spcPts val="1800"/>
              </a:spcBef>
              <a:buClr>
                <a:schemeClr val="accent1"/>
              </a:buClr>
              <a:buSzPct val="110000"/>
              <a:buFont typeface="Arial" panose="020B0604020202020204" pitchFamily="34" charset="0"/>
              <a:buChar char="•"/>
              <a:defRPr sz="2800"/>
            </a:lvl1pPr>
            <a:lvl2pPr marL="891540" indent="-342900">
              <a:lnSpc>
                <a:spcPct val="90000"/>
              </a:lnSpc>
              <a:spcBef>
                <a:spcPts val="600"/>
              </a:spcBef>
              <a:buClr>
                <a:schemeClr val="accent1"/>
              </a:buClr>
              <a:buSzPct val="110000"/>
              <a:buFont typeface="Arial" panose="020B0604020202020204" pitchFamily="34" charset="0"/>
              <a:buChar char="•"/>
              <a:defRPr sz="2400"/>
            </a:lvl2pPr>
            <a:lvl3pPr>
              <a:defRPr sz="2800"/>
            </a:lvl3pPr>
            <a:lvl4pPr>
              <a:defRPr sz="2800"/>
            </a:lvl4pPr>
            <a:lvl5pPr>
              <a:defRPr sz="2800"/>
            </a:lvl5pPr>
          </a:lstStyle>
          <a:p>
            <a:pPr lvl="0"/>
            <a:r>
              <a:rPr lang="en-US" dirty="0"/>
              <a:t>Click to edit Master text styles</a:t>
            </a:r>
          </a:p>
          <a:p>
            <a:pPr lvl="1"/>
            <a:r>
              <a:rPr lang="en-US" dirty="0"/>
              <a:t>Second level</a:t>
            </a:r>
          </a:p>
        </p:txBody>
      </p:sp>
      <p:sp>
        <p:nvSpPr>
          <p:cNvPr id="3" name="Content Placeholder 2"/>
          <p:cNvSpPr>
            <a:spLocks noGrp="1"/>
          </p:cNvSpPr>
          <p:nvPr>
            <p:ph sz="quarter" idx="11"/>
          </p:nvPr>
        </p:nvSpPr>
        <p:spPr>
          <a:xfrm>
            <a:off x="841494" y="1794674"/>
            <a:ext cx="13167360" cy="377026"/>
          </a:xfrm>
        </p:spPr>
        <p:txBody>
          <a:bodyPr tIns="0" bIns="0" anchor="b" anchorCtr="0">
            <a:spAutoFit/>
          </a:bodyPr>
          <a:lstStyle>
            <a:lvl1pPr marL="0" indent="0">
              <a:lnSpc>
                <a:spcPct val="85000"/>
              </a:lnSpc>
              <a:spcBef>
                <a:spcPts val="1200"/>
              </a:spcBef>
              <a:buNone/>
              <a:defRPr b="1">
                <a:solidFill>
                  <a:srgbClr val="3FAE2A"/>
                </a:solidFill>
              </a:defRPr>
            </a:lvl1pPr>
          </a:lstStyle>
          <a:p>
            <a:pPr lvl="0"/>
            <a:r>
              <a:rPr lang="en-US" dirty="0"/>
              <a:t>Click to edit Master text styles</a:t>
            </a:r>
          </a:p>
        </p:txBody>
      </p:sp>
      <p:sp>
        <p:nvSpPr>
          <p:cNvPr id="5" name="Title 1"/>
          <p:cNvSpPr>
            <a:spLocks noGrp="1"/>
          </p:cNvSpPr>
          <p:nvPr>
            <p:ph type="ctrTitle" hasCustomPrompt="1"/>
          </p:nvPr>
        </p:nvSpPr>
        <p:spPr bwMode="gray">
          <a:xfrm>
            <a:off x="841494" y="322264"/>
            <a:ext cx="13167360" cy="1023936"/>
          </a:xfrm>
          <a:prstGeom prst="rect">
            <a:avLst/>
          </a:prstGeom>
        </p:spPr>
        <p:txBody>
          <a:bodyPr vert="horz" lIns="0" tIns="0" rIns="0" bIns="0" rtlCol="0" anchor="b" anchorCtr="0">
            <a:noAutofit/>
          </a:bodyPr>
          <a:lstStyle>
            <a:lvl1pPr>
              <a:defRPr lang="en-US" dirty="0"/>
            </a:lvl1pPr>
          </a:lstStyle>
          <a:p>
            <a:pPr lvl="0"/>
            <a:r>
              <a:rPr lang="en-US" dirty="0"/>
              <a:t>Title Goes Here</a:t>
            </a:r>
          </a:p>
        </p:txBody>
      </p:sp>
    </p:spTree>
    <p:extLst>
      <p:ext uri="{BB962C8B-B14F-4D97-AF65-F5344CB8AC3E}">
        <p14:creationId xmlns:p14="http://schemas.microsoft.com/office/powerpoint/2010/main" val="29326475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7" name="Title 1"/>
          <p:cNvSpPr>
            <a:spLocks noGrp="1"/>
          </p:cNvSpPr>
          <p:nvPr>
            <p:ph type="ctrTitle" hasCustomPrompt="1"/>
          </p:nvPr>
        </p:nvSpPr>
        <p:spPr bwMode="gray">
          <a:xfrm>
            <a:off x="841494" y="322264"/>
            <a:ext cx="13167360" cy="1023936"/>
          </a:xfrm>
          <a:prstGeom prst="rect">
            <a:avLst/>
          </a:prstGeom>
        </p:spPr>
        <p:txBody>
          <a:bodyPr vert="horz" lIns="0" tIns="0" rIns="0" bIns="0" rtlCol="0" anchor="b" anchorCtr="0">
            <a:noAutofit/>
          </a:bodyPr>
          <a:lstStyle>
            <a:lvl1pPr>
              <a:defRPr lang="en-US" dirty="0"/>
            </a:lvl1pPr>
          </a:lstStyle>
          <a:p>
            <a:pPr lvl="0"/>
            <a:r>
              <a:rPr lang="en-US" dirty="0"/>
              <a:t>Title Goes Here</a:t>
            </a:r>
          </a:p>
        </p:txBody>
      </p:sp>
    </p:spTree>
    <p:extLst>
      <p:ext uri="{BB962C8B-B14F-4D97-AF65-F5344CB8AC3E}">
        <p14:creationId xmlns:p14="http://schemas.microsoft.com/office/powerpoint/2010/main" val="98224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pic>
        <p:nvPicPr>
          <p:cNvPr id="1027" name="Picture 3"/>
          <p:cNvPicPr>
            <a:picLocks noChangeAspect="1" noChangeArrowheads="1"/>
          </p:cNvPicPr>
          <p:nvPr userDrawn="1"/>
        </p:nvPicPr>
        <p:blipFill rotWithShape="1">
          <a:blip r:embed="rId2" cstate="email">
            <a:extLst>
              <a:ext uri="{28A0092B-C50C-407E-A947-70E740481C1C}">
                <a14:useLocalDpi xmlns:a14="http://schemas.microsoft.com/office/drawing/2010/main"/>
              </a:ext>
            </a:extLst>
          </a:blip>
          <a:srcRect/>
          <a:stretch/>
        </p:blipFill>
        <p:spPr bwMode="auto">
          <a:xfrm>
            <a:off x="-1" y="0"/>
            <a:ext cx="14630401" cy="822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Rectangle 8"/>
          <p:cNvSpPr/>
          <p:nvPr userDrawn="1"/>
        </p:nvSpPr>
        <p:spPr>
          <a:xfrm flipH="1" flipV="1">
            <a:off x="0" y="-13957"/>
            <a:ext cx="14630400" cy="8229598"/>
          </a:xfrm>
          <a:prstGeom prst="rect">
            <a:avLst/>
          </a:prstGeom>
          <a:gradFill flip="none" rotWithShape="1">
            <a:gsLst>
              <a:gs pos="19000">
                <a:srgbClr val="2C791D">
                  <a:alpha val="84706"/>
                </a:srgbClr>
              </a:gs>
              <a:gs pos="100000">
                <a:schemeClr val="tx2">
                  <a:alpha val="4000"/>
                </a:schemeClr>
              </a:gs>
            </a:gsLst>
            <a:lin ang="10800000" scaled="1"/>
            <a:tileRect/>
          </a:gradFill>
          <a:ln w="12700">
            <a:noFill/>
          </a:ln>
          <a:effectLst/>
        </p:spPr>
        <p:style>
          <a:lnRef idx="1">
            <a:schemeClr val="accent1"/>
          </a:lnRef>
          <a:fillRef idx="3">
            <a:schemeClr val="accent1"/>
          </a:fillRef>
          <a:effectRef idx="2">
            <a:schemeClr val="accent1"/>
          </a:effectRef>
          <a:fontRef idx="minor">
            <a:schemeClr val="lt1"/>
          </a:fontRef>
        </p:style>
        <p:txBody>
          <a:bodyPr lIns="152360" tIns="152360" rIns="152360" bIns="152360" rtlCol="0" anchor="ctr" anchorCtr="0">
            <a:noAutofit/>
          </a:bodyPr>
          <a:lstStyle/>
          <a:p>
            <a:pPr algn="ctr">
              <a:lnSpc>
                <a:spcPct val="85000"/>
              </a:lnSpc>
              <a:spcBef>
                <a:spcPts val="500"/>
              </a:spcBef>
            </a:pPr>
            <a:endParaRPr lang="en-US" sz="2333" dirty="0">
              <a:solidFill>
                <a:srgbClr val="3B8640"/>
              </a:solidFill>
            </a:endParaRPr>
          </a:p>
        </p:txBody>
      </p:sp>
      <p:pic>
        <p:nvPicPr>
          <p:cNvPr id="5" name="Picture 4"/>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828288" y="941557"/>
            <a:ext cx="3984817" cy="1463926"/>
          </a:xfrm>
          <a:prstGeom prst="rect">
            <a:avLst/>
          </a:prstGeom>
        </p:spPr>
      </p:pic>
      <p:sp>
        <p:nvSpPr>
          <p:cNvPr id="2" name="Title 1"/>
          <p:cNvSpPr>
            <a:spLocks noGrp="1"/>
          </p:cNvSpPr>
          <p:nvPr>
            <p:ph type="title"/>
          </p:nvPr>
        </p:nvSpPr>
        <p:spPr>
          <a:xfrm>
            <a:off x="850900" y="4179359"/>
            <a:ext cx="13166725" cy="1798108"/>
          </a:xfrm>
          <a:noFill/>
          <a:ln>
            <a:noFill/>
          </a:ln>
        </p:spPr>
        <p:txBody>
          <a:bodyPr vert="horz" lIns="0" tIns="0" rIns="0" bIns="0" anchor="t"/>
          <a:lstStyle>
            <a:lvl1pPr>
              <a:defRPr lang="en-US" sz="6000" b="1" i="0" baseline="0">
                <a:solidFill>
                  <a:srgbClr val="FFFFFF"/>
                </a:solidFill>
                <a:effectLst/>
                <a:latin typeface="+mn-lt"/>
                <a:cs typeface="Arial"/>
              </a:defRPr>
            </a:lvl1pPr>
          </a:lstStyle>
          <a:p>
            <a:pPr marL="0" lvl="0" indent="0" defTabSz="1097153" fontAlgn="auto" latinLnBrk="0">
              <a:lnSpc>
                <a:spcPct val="80000"/>
              </a:lnSpc>
              <a:spcBef>
                <a:spcPts val="0"/>
              </a:spcBef>
              <a:spcAft>
                <a:spcPts val="0"/>
              </a:spcAft>
              <a:buClrTx/>
              <a:buFont typeface="Wingdings" charset="2"/>
              <a:buNone/>
            </a:pPr>
            <a:r>
              <a:rPr lang="en-US" dirty="0"/>
              <a:t>Click to edit Master title style</a:t>
            </a:r>
          </a:p>
        </p:txBody>
      </p:sp>
      <p:sp>
        <p:nvSpPr>
          <p:cNvPr id="15" name="Text Placeholder 14"/>
          <p:cNvSpPr>
            <a:spLocks noGrp="1"/>
          </p:cNvSpPr>
          <p:nvPr>
            <p:ph type="body" sz="quarter" idx="10"/>
          </p:nvPr>
        </p:nvSpPr>
        <p:spPr>
          <a:xfrm>
            <a:off x="850900" y="6103937"/>
            <a:ext cx="13187363" cy="1431396"/>
          </a:xfrm>
        </p:spPr>
        <p:txBody>
          <a:bodyPr>
            <a:noAutofit/>
          </a:bodyPr>
          <a:lstStyle>
            <a:lvl1pPr marL="0" indent="0">
              <a:buFontTx/>
              <a:buNone/>
              <a:defRPr sz="2400" b="0">
                <a:solidFill>
                  <a:srgbClr val="FFFFFF"/>
                </a:solidFill>
                <a:effectLst/>
              </a:defRPr>
            </a:lvl1pPr>
            <a:lvl2pPr marL="548640" indent="0">
              <a:buFontTx/>
              <a:buNone/>
              <a:defRPr/>
            </a:lvl2pPr>
            <a:lvl3pPr marL="1097280" indent="0">
              <a:buFontTx/>
              <a:buNone/>
              <a:defRPr/>
            </a:lvl3pPr>
            <a:lvl4pPr marL="1645920" indent="0">
              <a:buFontTx/>
              <a:buNone/>
              <a:defRPr/>
            </a:lvl4pPr>
            <a:lvl5pPr marL="2194560" indent="0">
              <a:buFontTx/>
              <a:buNone/>
              <a:defRPr/>
            </a:lvl5pPr>
          </a:lstStyle>
          <a:p>
            <a:pPr lvl="0"/>
            <a:r>
              <a:rPr lang="en-US" dirty="0"/>
              <a:t>Click to edit Master text styles</a:t>
            </a:r>
          </a:p>
        </p:txBody>
      </p:sp>
    </p:spTree>
    <p:extLst>
      <p:ext uri="{BB962C8B-B14F-4D97-AF65-F5344CB8AC3E}">
        <p14:creationId xmlns:p14="http://schemas.microsoft.com/office/powerpoint/2010/main" val="2503269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8" name="Picture 7" descr="offset_comp_303156.jp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904" y="-1"/>
            <a:ext cx="14624496" cy="8234835"/>
          </a:xfrm>
          <a:prstGeom prst="rect">
            <a:avLst/>
          </a:prstGeom>
        </p:spPr>
      </p:pic>
      <p:sp>
        <p:nvSpPr>
          <p:cNvPr id="4" name="Rectangle 3"/>
          <p:cNvSpPr/>
          <p:nvPr userDrawn="1"/>
        </p:nvSpPr>
        <p:spPr>
          <a:xfrm flipH="1" flipV="1">
            <a:off x="0" y="2"/>
            <a:ext cx="14630400" cy="8229598"/>
          </a:xfrm>
          <a:prstGeom prst="rect">
            <a:avLst/>
          </a:prstGeom>
          <a:gradFill flip="none" rotWithShape="1">
            <a:gsLst>
              <a:gs pos="19000">
                <a:srgbClr val="2C791D">
                  <a:alpha val="84706"/>
                </a:srgbClr>
              </a:gs>
              <a:gs pos="100000">
                <a:schemeClr val="tx2">
                  <a:alpha val="4000"/>
                </a:schemeClr>
              </a:gs>
            </a:gsLst>
            <a:lin ang="10800000" scaled="1"/>
            <a:tileRect/>
          </a:gradFill>
          <a:ln w="12700">
            <a:noFill/>
          </a:ln>
          <a:effectLst/>
        </p:spPr>
        <p:style>
          <a:lnRef idx="1">
            <a:schemeClr val="accent1"/>
          </a:lnRef>
          <a:fillRef idx="3">
            <a:schemeClr val="accent1"/>
          </a:fillRef>
          <a:effectRef idx="2">
            <a:schemeClr val="accent1"/>
          </a:effectRef>
          <a:fontRef idx="minor">
            <a:schemeClr val="lt1"/>
          </a:fontRef>
        </p:style>
        <p:txBody>
          <a:bodyPr lIns="152360" tIns="152360" rIns="152360" bIns="152360" rtlCol="0" anchor="ctr" anchorCtr="0">
            <a:noAutofit/>
          </a:bodyPr>
          <a:lstStyle/>
          <a:p>
            <a:pPr algn="ctr">
              <a:lnSpc>
                <a:spcPct val="85000"/>
              </a:lnSpc>
              <a:spcBef>
                <a:spcPts val="500"/>
              </a:spcBef>
            </a:pPr>
            <a:endParaRPr lang="en-US" sz="2333" dirty="0">
              <a:solidFill>
                <a:srgbClr val="3B8640"/>
              </a:solidFill>
            </a:endParaRPr>
          </a:p>
        </p:txBody>
      </p:sp>
      <p:pic>
        <p:nvPicPr>
          <p:cNvPr id="5" name="Picture 4"/>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828288" y="941557"/>
            <a:ext cx="3984817" cy="1463926"/>
          </a:xfrm>
          <a:prstGeom prst="rect">
            <a:avLst/>
          </a:prstGeom>
        </p:spPr>
      </p:pic>
      <p:sp>
        <p:nvSpPr>
          <p:cNvPr id="6" name="Title 1"/>
          <p:cNvSpPr>
            <a:spLocks noGrp="1"/>
          </p:cNvSpPr>
          <p:nvPr>
            <p:ph type="title"/>
          </p:nvPr>
        </p:nvSpPr>
        <p:spPr>
          <a:xfrm>
            <a:off x="850900" y="4179359"/>
            <a:ext cx="13166725" cy="1798108"/>
          </a:xfrm>
          <a:noFill/>
          <a:ln>
            <a:noFill/>
          </a:ln>
        </p:spPr>
        <p:txBody>
          <a:bodyPr vert="horz" lIns="0" tIns="0" rIns="0" bIns="0" anchor="t"/>
          <a:lstStyle>
            <a:lvl1pPr>
              <a:defRPr lang="en-US" sz="6000" b="1" i="0" baseline="0">
                <a:solidFill>
                  <a:srgbClr val="FFFFFF"/>
                </a:solidFill>
                <a:effectLst/>
                <a:latin typeface="+mn-lt"/>
                <a:cs typeface="Arial"/>
              </a:defRPr>
            </a:lvl1pPr>
          </a:lstStyle>
          <a:p>
            <a:pPr marL="0" lvl="0" indent="0" defTabSz="1097153" fontAlgn="auto" latinLnBrk="0">
              <a:lnSpc>
                <a:spcPct val="80000"/>
              </a:lnSpc>
              <a:spcBef>
                <a:spcPts val="0"/>
              </a:spcBef>
              <a:spcAft>
                <a:spcPts val="0"/>
              </a:spcAft>
              <a:buClrTx/>
              <a:buFont typeface="Wingdings" charset="2"/>
              <a:buNone/>
            </a:pPr>
            <a:r>
              <a:rPr lang="en-US" dirty="0"/>
              <a:t>Click to edit Master title style</a:t>
            </a:r>
          </a:p>
        </p:txBody>
      </p:sp>
      <p:sp>
        <p:nvSpPr>
          <p:cNvPr id="7" name="Text Placeholder 14"/>
          <p:cNvSpPr>
            <a:spLocks noGrp="1"/>
          </p:cNvSpPr>
          <p:nvPr>
            <p:ph type="body" sz="quarter" idx="10"/>
          </p:nvPr>
        </p:nvSpPr>
        <p:spPr>
          <a:xfrm>
            <a:off x="850900" y="6103937"/>
            <a:ext cx="13187363" cy="1431396"/>
          </a:xfrm>
        </p:spPr>
        <p:txBody>
          <a:bodyPr>
            <a:noAutofit/>
          </a:bodyPr>
          <a:lstStyle>
            <a:lvl1pPr marL="0" indent="0">
              <a:buFontTx/>
              <a:buNone/>
              <a:defRPr sz="2400" b="0">
                <a:solidFill>
                  <a:srgbClr val="FFFFFF"/>
                </a:solidFill>
                <a:effectLst/>
              </a:defRPr>
            </a:lvl1pPr>
            <a:lvl2pPr marL="548640" indent="0">
              <a:buFontTx/>
              <a:buNone/>
              <a:defRPr/>
            </a:lvl2pPr>
            <a:lvl3pPr marL="1097280" indent="0">
              <a:buFontTx/>
              <a:buNone/>
              <a:defRPr/>
            </a:lvl3pPr>
            <a:lvl4pPr marL="1645920" indent="0">
              <a:buFontTx/>
              <a:buNone/>
              <a:defRPr/>
            </a:lvl4pPr>
            <a:lvl5pPr marL="2194560" indent="0">
              <a:buFontTx/>
              <a:buNone/>
              <a:defRPr/>
            </a:lvl5pPr>
          </a:lstStyle>
          <a:p>
            <a:pPr lvl="0"/>
            <a:r>
              <a:rPr lang="en-US" dirty="0"/>
              <a:t>Click to edit Master text styles</a:t>
            </a:r>
          </a:p>
        </p:txBody>
      </p:sp>
    </p:spTree>
    <p:extLst>
      <p:ext uri="{BB962C8B-B14F-4D97-AF65-F5344CB8AC3E}">
        <p14:creationId xmlns:p14="http://schemas.microsoft.com/office/powerpoint/2010/main" val="1696274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pic>
        <p:nvPicPr>
          <p:cNvPr id="8" name="Picture 7" descr="iStock-639109564.jp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0" y="1"/>
            <a:ext cx="14630400" cy="8229600"/>
          </a:xfrm>
          <a:prstGeom prst="rect">
            <a:avLst/>
          </a:prstGeom>
        </p:spPr>
      </p:pic>
      <p:sp>
        <p:nvSpPr>
          <p:cNvPr id="4" name="Rectangle 3"/>
          <p:cNvSpPr/>
          <p:nvPr userDrawn="1"/>
        </p:nvSpPr>
        <p:spPr>
          <a:xfrm flipH="1" flipV="1">
            <a:off x="0" y="0"/>
            <a:ext cx="14630400" cy="8229598"/>
          </a:xfrm>
          <a:prstGeom prst="rect">
            <a:avLst/>
          </a:prstGeom>
          <a:gradFill flip="none" rotWithShape="1">
            <a:gsLst>
              <a:gs pos="19000">
                <a:srgbClr val="2C791D">
                  <a:alpha val="84706"/>
                </a:srgbClr>
              </a:gs>
              <a:gs pos="100000">
                <a:schemeClr val="tx2">
                  <a:alpha val="4000"/>
                </a:schemeClr>
              </a:gs>
            </a:gsLst>
            <a:lin ang="10800000" scaled="1"/>
            <a:tileRect/>
          </a:gradFill>
          <a:ln w="12700">
            <a:noFill/>
          </a:ln>
          <a:effectLst/>
        </p:spPr>
        <p:style>
          <a:lnRef idx="1">
            <a:schemeClr val="accent1"/>
          </a:lnRef>
          <a:fillRef idx="3">
            <a:schemeClr val="accent1"/>
          </a:fillRef>
          <a:effectRef idx="2">
            <a:schemeClr val="accent1"/>
          </a:effectRef>
          <a:fontRef idx="minor">
            <a:schemeClr val="lt1"/>
          </a:fontRef>
        </p:style>
        <p:txBody>
          <a:bodyPr lIns="152360" tIns="152360" rIns="152360" bIns="152360" rtlCol="0" anchor="ctr" anchorCtr="0">
            <a:noAutofit/>
          </a:bodyPr>
          <a:lstStyle/>
          <a:p>
            <a:pPr algn="ctr">
              <a:lnSpc>
                <a:spcPct val="85000"/>
              </a:lnSpc>
              <a:spcBef>
                <a:spcPts val="500"/>
              </a:spcBef>
            </a:pPr>
            <a:endParaRPr lang="en-US" sz="2333" dirty="0">
              <a:solidFill>
                <a:srgbClr val="3B8640"/>
              </a:solidFill>
            </a:endParaRPr>
          </a:p>
        </p:txBody>
      </p:sp>
      <p:pic>
        <p:nvPicPr>
          <p:cNvPr id="5" name="Picture 4"/>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828288" y="941557"/>
            <a:ext cx="3984817" cy="1463926"/>
          </a:xfrm>
          <a:prstGeom prst="rect">
            <a:avLst/>
          </a:prstGeom>
        </p:spPr>
      </p:pic>
      <p:sp>
        <p:nvSpPr>
          <p:cNvPr id="6" name="Title 1"/>
          <p:cNvSpPr>
            <a:spLocks noGrp="1"/>
          </p:cNvSpPr>
          <p:nvPr>
            <p:ph type="title"/>
          </p:nvPr>
        </p:nvSpPr>
        <p:spPr>
          <a:xfrm>
            <a:off x="850900" y="4179359"/>
            <a:ext cx="13166725" cy="1798108"/>
          </a:xfrm>
          <a:noFill/>
          <a:ln>
            <a:noFill/>
          </a:ln>
        </p:spPr>
        <p:txBody>
          <a:bodyPr vert="horz" lIns="0" tIns="0" rIns="0" bIns="0" anchor="t"/>
          <a:lstStyle>
            <a:lvl1pPr>
              <a:defRPr lang="en-US" sz="6000" b="1" i="0" baseline="0">
                <a:solidFill>
                  <a:srgbClr val="FFFFFF"/>
                </a:solidFill>
                <a:effectLst/>
                <a:latin typeface="+mn-lt"/>
                <a:cs typeface="Arial"/>
              </a:defRPr>
            </a:lvl1pPr>
          </a:lstStyle>
          <a:p>
            <a:pPr marL="0" lvl="0" indent="0" defTabSz="1097153" fontAlgn="auto" latinLnBrk="0">
              <a:lnSpc>
                <a:spcPct val="80000"/>
              </a:lnSpc>
              <a:spcBef>
                <a:spcPts val="0"/>
              </a:spcBef>
              <a:spcAft>
                <a:spcPts val="0"/>
              </a:spcAft>
              <a:buClrTx/>
              <a:buFont typeface="Wingdings" charset="2"/>
              <a:buNone/>
            </a:pPr>
            <a:r>
              <a:rPr lang="en-US" dirty="0"/>
              <a:t>Click to edit Master title style</a:t>
            </a:r>
          </a:p>
        </p:txBody>
      </p:sp>
      <p:sp>
        <p:nvSpPr>
          <p:cNvPr id="7" name="Text Placeholder 14"/>
          <p:cNvSpPr>
            <a:spLocks noGrp="1"/>
          </p:cNvSpPr>
          <p:nvPr>
            <p:ph type="body" sz="quarter" idx="10"/>
          </p:nvPr>
        </p:nvSpPr>
        <p:spPr>
          <a:xfrm>
            <a:off x="850900" y="6103937"/>
            <a:ext cx="13187363" cy="1431396"/>
          </a:xfrm>
        </p:spPr>
        <p:txBody>
          <a:bodyPr>
            <a:noAutofit/>
          </a:bodyPr>
          <a:lstStyle>
            <a:lvl1pPr marL="0" indent="0">
              <a:buFontTx/>
              <a:buNone/>
              <a:defRPr sz="2400" b="0">
                <a:solidFill>
                  <a:srgbClr val="FFFFFF"/>
                </a:solidFill>
                <a:effectLst/>
              </a:defRPr>
            </a:lvl1pPr>
            <a:lvl2pPr marL="548640" indent="0">
              <a:buFontTx/>
              <a:buNone/>
              <a:defRPr/>
            </a:lvl2pPr>
            <a:lvl3pPr marL="1097280" indent="0">
              <a:buFontTx/>
              <a:buNone/>
              <a:defRPr/>
            </a:lvl3pPr>
            <a:lvl4pPr marL="1645920" indent="0">
              <a:buFontTx/>
              <a:buNone/>
              <a:defRPr/>
            </a:lvl4pPr>
            <a:lvl5pPr marL="2194560" indent="0">
              <a:buFontTx/>
              <a:buNone/>
              <a:defRPr/>
            </a:lvl5pPr>
          </a:lstStyle>
          <a:p>
            <a:pPr lvl="0"/>
            <a:r>
              <a:rPr lang="en-US" dirty="0"/>
              <a:t>Click to edit Master text styles</a:t>
            </a:r>
          </a:p>
        </p:txBody>
      </p:sp>
    </p:spTree>
    <p:extLst>
      <p:ext uri="{BB962C8B-B14F-4D97-AF65-F5344CB8AC3E}">
        <p14:creationId xmlns:p14="http://schemas.microsoft.com/office/powerpoint/2010/main" val="37061924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2" name="Picture 1" descr="iStock-522152858.jp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4630400" cy="8229600"/>
          </a:xfrm>
          <a:prstGeom prst="rect">
            <a:avLst/>
          </a:prstGeom>
        </p:spPr>
      </p:pic>
      <p:sp>
        <p:nvSpPr>
          <p:cNvPr id="9" name="Rectangle 8"/>
          <p:cNvSpPr/>
          <p:nvPr userDrawn="1"/>
        </p:nvSpPr>
        <p:spPr>
          <a:xfrm flipH="1" flipV="1">
            <a:off x="0" y="0"/>
            <a:ext cx="14630400" cy="8229598"/>
          </a:xfrm>
          <a:prstGeom prst="rect">
            <a:avLst/>
          </a:prstGeom>
          <a:gradFill flip="none" rotWithShape="1">
            <a:gsLst>
              <a:gs pos="19000">
                <a:srgbClr val="2C791D">
                  <a:alpha val="84706"/>
                </a:srgbClr>
              </a:gs>
              <a:gs pos="100000">
                <a:schemeClr val="tx2">
                  <a:alpha val="4000"/>
                </a:schemeClr>
              </a:gs>
            </a:gsLst>
            <a:lin ang="10800000" scaled="1"/>
            <a:tileRect/>
          </a:gradFill>
          <a:ln w="12700">
            <a:noFill/>
          </a:ln>
          <a:effectLst/>
        </p:spPr>
        <p:style>
          <a:lnRef idx="1">
            <a:schemeClr val="accent1"/>
          </a:lnRef>
          <a:fillRef idx="3">
            <a:schemeClr val="accent1"/>
          </a:fillRef>
          <a:effectRef idx="2">
            <a:schemeClr val="accent1"/>
          </a:effectRef>
          <a:fontRef idx="minor">
            <a:schemeClr val="lt1"/>
          </a:fontRef>
        </p:style>
        <p:txBody>
          <a:bodyPr lIns="152360" tIns="152360" rIns="152360" bIns="152360" rtlCol="0" anchor="ctr" anchorCtr="0">
            <a:noAutofit/>
          </a:bodyPr>
          <a:lstStyle/>
          <a:p>
            <a:pPr algn="ctr">
              <a:lnSpc>
                <a:spcPct val="85000"/>
              </a:lnSpc>
              <a:spcBef>
                <a:spcPts val="500"/>
              </a:spcBef>
            </a:pPr>
            <a:endParaRPr lang="en-US" sz="2333" dirty="0">
              <a:solidFill>
                <a:srgbClr val="3B8640"/>
              </a:solidFill>
            </a:endParaRPr>
          </a:p>
        </p:txBody>
      </p:sp>
      <p:pic>
        <p:nvPicPr>
          <p:cNvPr id="10" name="Picture 9"/>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828288" y="941557"/>
            <a:ext cx="3984817" cy="1463926"/>
          </a:xfrm>
          <a:prstGeom prst="rect">
            <a:avLst/>
          </a:prstGeom>
        </p:spPr>
      </p:pic>
      <p:sp>
        <p:nvSpPr>
          <p:cNvPr id="11" name="Title 1"/>
          <p:cNvSpPr>
            <a:spLocks noGrp="1"/>
          </p:cNvSpPr>
          <p:nvPr>
            <p:ph type="title"/>
          </p:nvPr>
        </p:nvSpPr>
        <p:spPr>
          <a:xfrm>
            <a:off x="850900" y="4179359"/>
            <a:ext cx="13166725" cy="1798108"/>
          </a:xfrm>
          <a:noFill/>
          <a:ln>
            <a:noFill/>
          </a:ln>
        </p:spPr>
        <p:txBody>
          <a:bodyPr vert="horz" lIns="0" tIns="0" rIns="0" bIns="0" anchor="t"/>
          <a:lstStyle>
            <a:lvl1pPr>
              <a:defRPr lang="en-US" sz="6000" b="1" i="0" baseline="0">
                <a:solidFill>
                  <a:srgbClr val="FFFFFF"/>
                </a:solidFill>
                <a:effectLst/>
                <a:latin typeface="+mn-lt"/>
                <a:cs typeface="Arial"/>
              </a:defRPr>
            </a:lvl1pPr>
          </a:lstStyle>
          <a:p>
            <a:pPr marL="0" lvl="0" indent="0" defTabSz="1097153" fontAlgn="auto" latinLnBrk="0">
              <a:lnSpc>
                <a:spcPct val="80000"/>
              </a:lnSpc>
              <a:spcBef>
                <a:spcPts val="0"/>
              </a:spcBef>
              <a:spcAft>
                <a:spcPts val="0"/>
              </a:spcAft>
              <a:buClrTx/>
              <a:buFont typeface="Wingdings" charset="2"/>
              <a:buNone/>
            </a:pPr>
            <a:r>
              <a:rPr lang="en-US" dirty="0"/>
              <a:t>Click to edit Master title style</a:t>
            </a:r>
          </a:p>
        </p:txBody>
      </p:sp>
      <p:sp>
        <p:nvSpPr>
          <p:cNvPr id="12" name="Text Placeholder 14"/>
          <p:cNvSpPr>
            <a:spLocks noGrp="1"/>
          </p:cNvSpPr>
          <p:nvPr>
            <p:ph type="body" sz="quarter" idx="10"/>
          </p:nvPr>
        </p:nvSpPr>
        <p:spPr>
          <a:xfrm>
            <a:off x="850900" y="6103937"/>
            <a:ext cx="13187363" cy="1431396"/>
          </a:xfrm>
        </p:spPr>
        <p:txBody>
          <a:bodyPr>
            <a:noAutofit/>
          </a:bodyPr>
          <a:lstStyle>
            <a:lvl1pPr marL="0" indent="0">
              <a:buFontTx/>
              <a:buNone/>
              <a:defRPr sz="2400" b="0">
                <a:solidFill>
                  <a:srgbClr val="FFFFFF"/>
                </a:solidFill>
                <a:effectLst/>
              </a:defRPr>
            </a:lvl1pPr>
            <a:lvl2pPr marL="548640" indent="0">
              <a:buFontTx/>
              <a:buNone/>
              <a:defRPr/>
            </a:lvl2pPr>
            <a:lvl3pPr marL="1097280" indent="0">
              <a:buFontTx/>
              <a:buNone/>
              <a:defRPr/>
            </a:lvl3pPr>
            <a:lvl4pPr marL="1645920" indent="0">
              <a:buFontTx/>
              <a:buNone/>
              <a:defRPr/>
            </a:lvl4pPr>
            <a:lvl5pPr marL="2194560" indent="0">
              <a:buFontTx/>
              <a:buNone/>
              <a:defRPr/>
            </a:lvl5pPr>
          </a:lstStyle>
          <a:p>
            <a:pPr lvl="0"/>
            <a:r>
              <a:rPr lang="en-US" dirty="0"/>
              <a:t>Click to edit Master text styles</a:t>
            </a:r>
          </a:p>
        </p:txBody>
      </p:sp>
    </p:spTree>
    <p:extLst>
      <p:ext uri="{BB962C8B-B14F-4D97-AF65-F5344CB8AC3E}">
        <p14:creationId xmlns:p14="http://schemas.microsoft.com/office/powerpoint/2010/main" val="1139552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Header 2">
    <p:spTree>
      <p:nvGrpSpPr>
        <p:cNvPr id="1" name=""/>
        <p:cNvGrpSpPr/>
        <p:nvPr/>
      </p:nvGrpSpPr>
      <p:grpSpPr>
        <a:xfrm>
          <a:off x="0" y="0"/>
          <a:ext cx="0" cy="0"/>
          <a:chOff x="0" y="0"/>
          <a:chExt cx="0" cy="0"/>
        </a:xfrm>
      </p:grpSpPr>
      <p:pic>
        <p:nvPicPr>
          <p:cNvPr id="12" name="Picture 11" descr="iStock-516730329.jp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4630400" cy="8229600"/>
          </a:xfrm>
          <a:prstGeom prst="rect">
            <a:avLst/>
          </a:prstGeom>
        </p:spPr>
      </p:pic>
      <p:sp>
        <p:nvSpPr>
          <p:cNvPr id="11" name="Rectangle 10"/>
          <p:cNvSpPr/>
          <p:nvPr userDrawn="1"/>
        </p:nvSpPr>
        <p:spPr>
          <a:xfrm flipH="1" flipV="1">
            <a:off x="-1" y="2"/>
            <a:ext cx="14630400" cy="8229598"/>
          </a:xfrm>
          <a:prstGeom prst="rect">
            <a:avLst/>
          </a:prstGeom>
          <a:gradFill flip="none" rotWithShape="1">
            <a:gsLst>
              <a:gs pos="19000">
                <a:srgbClr val="2C791D">
                  <a:alpha val="84706"/>
                </a:srgbClr>
              </a:gs>
              <a:gs pos="100000">
                <a:schemeClr val="tx2">
                  <a:alpha val="4000"/>
                </a:schemeClr>
              </a:gs>
            </a:gsLst>
            <a:lin ang="10800000" scaled="1"/>
            <a:tileRect/>
          </a:gradFill>
          <a:ln w="12700">
            <a:noFill/>
          </a:ln>
          <a:effectLst/>
        </p:spPr>
        <p:style>
          <a:lnRef idx="1">
            <a:schemeClr val="accent1"/>
          </a:lnRef>
          <a:fillRef idx="3">
            <a:schemeClr val="accent1"/>
          </a:fillRef>
          <a:effectRef idx="2">
            <a:schemeClr val="accent1"/>
          </a:effectRef>
          <a:fontRef idx="minor">
            <a:schemeClr val="lt1"/>
          </a:fontRef>
        </p:style>
        <p:txBody>
          <a:bodyPr lIns="152360" tIns="152360" rIns="152360" bIns="152360" rtlCol="0" anchor="ctr" anchorCtr="0">
            <a:noAutofit/>
          </a:bodyPr>
          <a:lstStyle/>
          <a:p>
            <a:pPr algn="ctr">
              <a:lnSpc>
                <a:spcPct val="85000"/>
              </a:lnSpc>
              <a:spcBef>
                <a:spcPts val="500"/>
              </a:spcBef>
            </a:pPr>
            <a:endParaRPr lang="en-US" sz="2333" dirty="0">
              <a:solidFill>
                <a:srgbClr val="3B8640"/>
              </a:solidFill>
            </a:endParaRPr>
          </a:p>
        </p:txBody>
      </p:sp>
      <p:sp>
        <p:nvSpPr>
          <p:cNvPr id="7" name="Title 1"/>
          <p:cNvSpPr>
            <a:spLocks noGrp="1"/>
          </p:cNvSpPr>
          <p:nvPr>
            <p:ph type="ctrTitle" hasCustomPrompt="1"/>
          </p:nvPr>
        </p:nvSpPr>
        <p:spPr bwMode="gray">
          <a:xfrm>
            <a:off x="841494" y="4597860"/>
            <a:ext cx="7644384" cy="784830"/>
          </a:xfrm>
          <a:prstGeom prst="rect">
            <a:avLst/>
          </a:prstGeom>
          <a:noFill/>
          <a:effectLst/>
        </p:spPr>
        <p:txBody>
          <a:bodyPr wrap="square" lIns="0" bIns="0" anchor="b" anchorCtr="0">
            <a:spAutoFit/>
          </a:bodyPr>
          <a:lstStyle>
            <a:lvl1pPr marL="0" indent="0" algn="l" defTabSz="544830">
              <a:lnSpc>
                <a:spcPct val="85000"/>
              </a:lnSpc>
              <a:spcAft>
                <a:spcPts val="0"/>
              </a:spcAft>
              <a:tabLst/>
              <a:defRPr sz="6000" b="1" baseline="0">
                <a:solidFill>
                  <a:schemeClr val="bg2"/>
                </a:solidFill>
                <a:effectLst>
                  <a:outerShdw blurRad="38100" dist="38100" dir="2700000" algn="tl">
                    <a:srgbClr val="000000">
                      <a:alpha val="43137"/>
                    </a:srgbClr>
                  </a:outerShdw>
                </a:effectLst>
                <a:latin typeface="+mj-lt"/>
                <a:cs typeface="Arial"/>
              </a:defRPr>
            </a:lvl1pPr>
          </a:lstStyle>
          <a:p>
            <a:r>
              <a:rPr lang="en-US" dirty="0"/>
              <a:t>Section header</a:t>
            </a:r>
          </a:p>
        </p:txBody>
      </p:sp>
      <p:pic>
        <p:nvPicPr>
          <p:cNvPr id="2" name="Picture 1" descr="HWX-RGB-full_reverse.eps"/>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2600432" y="7369477"/>
            <a:ext cx="1613855" cy="566928"/>
          </a:xfrm>
          <a:prstGeom prst="rect">
            <a:avLst/>
          </a:prstGeom>
        </p:spPr>
      </p:pic>
    </p:spTree>
    <p:extLst>
      <p:ext uri="{BB962C8B-B14F-4D97-AF65-F5344CB8AC3E}">
        <p14:creationId xmlns:p14="http://schemas.microsoft.com/office/powerpoint/2010/main" val="2913714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Header 3">
    <p:spTree>
      <p:nvGrpSpPr>
        <p:cNvPr id="1" name=""/>
        <p:cNvGrpSpPr/>
        <p:nvPr/>
      </p:nvGrpSpPr>
      <p:grpSpPr>
        <a:xfrm>
          <a:off x="0" y="0"/>
          <a:ext cx="0" cy="0"/>
          <a:chOff x="0" y="0"/>
          <a:chExt cx="0" cy="0"/>
        </a:xfrm>
      </p:grpSpPr>
      <p:pic>
        <p:nvPicPr>
          <p:cNvPr id="2" name="Picture 1" descr="shutterstock_143413882.jp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0" y="0"/>
            <a:ext cx="14630400" cy="8229600"/>
          </a:xfrm>
          <a:prstGeom prst="rect">
            <a:avLst/>
          </a:prstGeom>
        </p:spPr>
      </p:pic>
      <p:sp>
        <p:nvSpPr>
          <p:cNvPr id="8" name="Rectangle 7"/>
          <p:cNvSpPr/>
          <p:nvPr userDrawn="1"/>
        </p:nvSpPr>
        <p:spPr>
          <a:xfrm flipH="1" flipV="1">
            <a:off x="-1" y="2"/>
            <a:ext cx="14630400" cy="8229598"/>
          </a:xfrm>
          <a:prstGeom prst="rect">
            <a:avLst/>
          </a:prstGeom>
          <a:gradFill flip="none" rotWithShape="1">
            <a:gsLst>
              <a:gs pos="19000">
                <a:srgbClr val="2C791D">
                  <a:alpha val="84706"/>
                </a:srgbClr>
              </a:gs>
              <a:gs pos="100000">
                <a:schemeClr val="tx2">
                  <a:alpha val="4000"/>
                </a:schemeClr>
              </a:gs>
            </a:gsLst>
            <a:lin ang="10800000" scaled="1"/>
            <a:tileRect/>
          </a:gradFill>
          <a:ln w="12700">
            <a:noFill/>
          </a:ln>
          <a:effectLst/>
        </p:spPr>
        <p:style>
          <a:lnRef idx="1">
            <a:schemeClr val="accent1"/>
          </a:lnRef>
          <a:fillRef idx="3">
            <a:schemeClr val="accent1"/>
          </a:fillRef>
          <a:effectRef idx="2">
            <a:schemeClr val="accent1"/>
          </a:effectRef>
          <a:fontRef idx="minor">
            <a:schemeClr val="lt1"/>
          </a:fontRef>
        </p:style>
        <p:txBody>
          <a:bodyPr lIns="152360" tIns="152360" rIns="152360" bIns="152360" rtlCol="0" anchor="ctr" anchorCtr="0">
            <a:noAutofit/>
          </a:bodyPr>
          <a:lstStyle/>
          <a:p>
            <a:pPr algn="ctr">
              <a:lnSpc>
                <a:spcPct val="85000"/>
              </a:lnSpc>
              <a:spcBef>
                <a:spcPts val="500"/>
              </a:spcBef>
            </a:pPr>
            <a:endParaRPr lang="en-US" sz="2333" dirty="0">
              <a:solidFill>
                <a:srgbClr val="3B8640"/>
              </a:solidFill>
            </a:endParaRPr>
          </a:p>
        </p:txBody>
      </p:sp>
      <p:sp>
        <p:nvSpPr>
          <p:cNvPr id="7" name="Title 1"/>
          <p:cNvSpPr>
            <a:spLocks noGrp="1"/>
          </p:cNvSpPr>
          <p:nvPr>
            <p:ph type="ctrTitle" hasCustomPrompt="1"/>
          </p:nvPr>
        </p:nvSpPr>
        <p:spPr bwMode="gray">
          <a:xfrm>
            <a:off x="841494" y="4597860"/>
            <a:ext cx="7644384" cy="784830"/>
          </a:xfrm>
          <a:prstGeom prst="rect">
            <a:avLst/>
          </a:prstGeom>
          <a:noFill/>
          <a:effectLst/>
        </p:spPr>
        <p:txBody>
          <a:bodyPr wrap="square" lIns="0" bIns="0" anchor="b" anchorCtr="0">
            <a:spAutoFit/>
          </a:bodyPr>
          <a:lstStyle>
            <a:lvl1pPr marL="0" indent="0" algn="l" defTabSz="544830">
              <a:lnSpc>
                <a:spcPct val="85000"/>
              </a:lnSpc>
              <a:spcAft>
                <a:spcPts val="0"/>
              </a:spcAft>
              <a:tabLst/>
              <a:defRPr sz="6000" b="1" baseline="0">
                <a:solidFill>
                  <a:schemeClr val="bg2"/>
                </a:solidFill>
                <a:effectLst>
                  <a:outerShdw blurRad="38100" dist="38100" dir="2700000" algn="tl">
                    <a:srgbClr val="000000">
                      <a:alpha val="43137"/>
                    </a:srgbClr>
                  </a:outerShdw>
                </a:effectLst>
                <a:latin typeface="+mj-lt"/>
                <a:cs typeface="Arial"/>
              </a:defRPr>
            </a:lvl1pPr>
          </a:lstStyle>
          <a:p>
            <a:r>
              <a:rPr lang="en-US" dirty="0"/>
              <a:t>Section header</a:t>
            </a:r>
          </a:p>
        </p:txBody>
      </p:sp>
      <p:pic>
        <p:nvPicPr>
          <p:cNvPr id="9" name="Picture 2" descr="http://hortonworks.com/wp-content/uploads/2016/03/HWX-RGB-full-w-tagline.png"/>
          <p:cNvPicPr>
            <a:picLocks noChangeAspect="1" noChangeArrowheads="1"/>
          </p:cNvPicPr>
          <p:nvPr userDrawn="1"/>
        </p:nvPicPr>
        <p:blipFill rotWithShape="1">
          <a:blip r:embed="rId3" cstate="screen">
            <a:extLst>
              <a:ext uri="{28A0092B-C50C-407E-A947-70E740481C1C}">
                <a14:useLocalDpi xmlns:a14="http://schemas.microsoft.com/office/drawing/2010/main"/>
              </a:ext>
            </a:extLst>
          </a:blip>
          <a:srcRect b="11582"/>
          <a:stretch/>
        </p:blipFill>
        <p:spPr bwMode="auto">
          <a:xfrm>
            <a:off x="12597486" y="7370891"/>
            <a:ext cx="1580443" cy="5659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4740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Header 4">
    <p:spTree>
      <p:nvGrpSpPr>
        <p:cNvPr id="1" name=""/>
        <p:cNvGrpSpPr/>
        <p:nvPr/>
      </p:nvGrpSpPr>
      <p:grpSpPr>
        <a:xfrm>
          <a:off x="0" y="0"/>
          <a:ext cx="0" cy="0"/>
          <a:chOff x="0" y="0"/>
          <a:chExt cx="0" cy="0"/>
        </a:xfrm>
      </p:grpSpPr>
      <p:pic>
        <p:nvPicPr>
          <p:cNvPr id="2" name="Picture 1" descr="shutterstock_92937388.jp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4630400" cy="8229600"/>
          </a:xfrm>
          <a:prstGeom prst="rect">
            <a:avLst/>
          </a:prstGeom>
        </p:spPr>
      </p:pic>
      <p:sp>
        <p:nvSpPr>
          <p:cNvPr id="8" name="Rectangle 7"/>
          <p:cNvSpPr/>
          <p:nvPr userDrawn="1"/>
        </p:nvSpPr>
        <p:spPr>
          <a:xfrm flipH="1" flipV="1">
            <a:off x="0" y="0"/>
            <a:ext cx="14630400" cy="8229598"/>
          </a:xfrm>
          <a:prstGeom prst="rect">
            <a:avLst/>
          </a:prstGeom>
          <a:gradFill flip="none" rotWithShape="1">
            <a:gsLst>
              <a:gs pos="19000">
                <a:srgbClr val="2C791D">
                  <a:alpha val="84706"/>
                </a:srgbClr>
              </a:gs>
              <a:gs pos="100000">
                <a:schemeClr val="tx2">
                  <a:alpha val="4000"/>
                </a:schemeClr>
              </a:gs>
            </a:gsLst>
            <a:lin ang="10800000" scaled="1"/>
            <a:tileRect/>
          </a:gradFill>
          <a:ln w="12700">
            <a:noFill/>
          </a:ln>
          <a:effectLst/>
        </p:spPr>
        <p:style>
          <a:lnRef idx="1">
            <a:schemeClr val="accent1"/>
          </a:lnRef>
          <a:fillRef idx="3">
            <a:schemeClr val="accent1"/>
          </a:fillRef>
          <a:effectRef idx="2">
            <a:schemeClr val="accent1"/>
          </a:effectRef>
          <a:fontRef idx="minor">
            <a:schemeClr val="lt1"/>
          </a:fontRef>
        </p:style>
        <p:txBody>
          <a:bodyPr lIns="152360" tIns="152360" rIns="152360" bIns="152360" rtlCol="0" anchor="ctr" anchorCtr="0">
            <a:noAutofit/>
          </a:bodyPr>
          <a:lstStyle/>
          <a:p>
            <a:pPr algn="ctr">
              <a:lnSpc>
                <a:spcPct val="85000"/>
              </a:lnSpc>
              <a:spcBef>
                <a:spcPts val="500"/>
              </a:spcBef>
            </a:pPr>
            <a:endParaRPr lang="en-US" sz="2333" dirty="0">
              <a:solidFill>
                <a:srgbClr val="3B8640"/>
              </a:solidFill>
            </a:endParaRPr>
          </a:p>
        </p:txBody>
      </p:sp>
      <p:pic>
        <p:nvPicPr>
          <p:cNvPr id="6" name="Picture 2" descr="http://hortonworks.com/wp-content/uploads/2016/03/HWX-RGB-full-w-tagline.png"/>
          <p:cNvPicPr>
            <a:picLocks noChangeAspect="1" noChangeArrowheads="1"/>
          </p:cNvPicPr>
          <p:nvPr userDrawn="1"/>
        </p:nvPicPr>
        <p:blipFill rotWithShape="1">
          <a:blip r:embed="rId3" cstate="screen">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rcRect/>
          <a:stretch/>
        </p:blipFill>
        <p:spPr bwMode="auto">
          <a:xfrm>
            <a:off x="12598596" y="7372022"/>
            <a:ext cx="1580443" cy="565945"/>
          </a:xfrm>
          <a:prstGeom prst="rect">
            <a:avLst/>
          </a:prstGeom>
          <a:noFill/>
          <a:extLst>
            <a:ext uri="{909E8E84-426E-40DD-AFC4-6F175D3DCCD1}">
              <a14:hiddenFill xmlns:a14="http://schemas.microsoft.com/office/drawing/2010/main">
                <a:solidFill>
                  <a:srgbClr val="FFFFFF"/>
                </a:solidFill>
              </a14:hiddenFill>
            </a:ext>
          </a:extLst>
        </p:spPr>
      </p:pic>
      <p:sp>
        <p:nvSpPr>
          <p:cNvPr id="7" name="Title 1"/>
          <p:cNvSpPr>
            <a:spLocks noGrp="1"/>
          </p:cNvSpPr>
          <p:nvPr>
            <p:ph type="ctrTitle" hasCustomPrompt="1"/>
          </p:nvPr>
        </p:nvSpPr>
        <p:spPr bwMode="gray">
          <a:xfrm>
            <a:off x="841494" y="4597860"/>
            <a:ext cx="7644384" cy="784830"/>
          </a:xfrm>
          <a:prstGeom prst="rect">
            <a:avLst/>
          </a:prstGeom>
          <a:noFill/>
          <a:effectLst/>
        </p:spPr>
        <p:txBody>
          <a:bodyPr wrap="square" lIns="0" bIns="0" anchor="b" anchorCtr="0">
            <a:spAutoFit/>
          </a:bodyPr>
          <a:lstStyle>
            <a:lvl1pPr marL="0" indent="0" algn="l" defTabSz="544830">
              <a:lnSpc>
                <a:spcPct val="85000"/>
              </a:lnSpc>
              <a:spcAft>
                <a:spcPts val="0"/>
              </a:spcAft>
              <a:tabLst/>
              <a:defRPr sz="6000" b="1" baseline="0">
                <a:solidFill>
                  <a:schemeClr val="bg2"/>
                </a:solidFill>
                <a:effectLst>
                  <a:outerShdw blurRad="38100" dist="38100" dir="2700000" algn="tl">
                    <a:srgbClr val="000000">
                      <a:alpha val="43137"/>
                    </a:srgbClr>
                  </a:outerShdw>
                </a:effectLst>
                <a:latin typeface="+mj-lt"/>
                <a:cs typeface="Arial"/>
              </a:defRPr>
            </a:lvl1pPr>
          </a:lstStyle>
          <a:p>
            <a:r>
              <a:rPr lang="en-US" dirty="0"/>
              <a:t>Section header</a:t>
            </a:r>
          </a:p>
        </p:txBody>
      </p:sp>
    </p:spTree>
    <p:extLst>
      <p:ext uri="{BB962C8B-B14F-4D97-AF65-F5344CB8AC3E}">
        <p14:creationId xmlns:p14="http://schemas.microsoft.com/office/powerpoint/2010/main" val="1080268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pic>
        <p:nvPicPr>
          <p:cNvPr id="7" name="Picture 2" descr="http://hortonworks.com/wp-content/uploads/2016/03/HWX-RGB-full-w-tagline.png"/>
          <p:cNvPicPr>
            <a:picLocks noChangeAspect="1" noChangeArrowheads="1"/>
          </p:cNvPicPr>
          <p:nvPr userDrawn="1"/>
        </p:nvPicPr>
        <p:blipFill rotWithShape="1">
          <a:blip r:embed="rId12" cstate="screen">
            <a:extLst>
              <a:ext uri="{28A0092B-C50C-407E-A947-70E740481C1C}">
                <a14:useLocalDpi xmlns:a14="http://schemas.microsoft.com/office/drawing/2010/main"/>
              </a:ext>
            </a:extLst>
          </a:blip>
          <a:srcRect b="11582"/>
          <a:stretch/>
        </p:blipFill>
        <p:spPr bwMode="auto">
          <a:xfrm>
            <a:off x="12598596" y="7372022"/>
            <a:ext cx="1580443" cy="565945"/>
          </a:xfrm>
          <a:prstGeom prst="rect">
            <a:avLst/>
          </a:prstGeom>
          <a:noFill/>
          <a:extLst>
            <a:ext uri="{909E8E84-426E-40DD-AFC4-6F175D3DCCD1}">
              <a14:hiddenFill xmlns:a14="http://schemas.microsoft.com/office/drawing/2010/main">
                <a:solidFill>
                  <a:srgbClr val="FFFFFF"/>
                </a:solidFill>
              </a14:hiddenFill>
            </a:ext>
          </a:extLst>
        </p:spPr>
      </p:pic>
      <p:sp>
        <p:nvSpPr>
          <p:cNvPr id="3" name="Text Placeholder 2"/>
          <p:cNvSpPr>
            <a:spLocks noGrp="1"/>
          </p:cNvSpPr>
          <p:nvPr>
            <p:ph type="body" idx="1"/>
          </p:nvPr>
        </p:nvSpPr>
        <p:spPr>
          <a:xfrm>
            <a:off x="841248" y="1746504"/>
            <a:ext cx="13166725" cy="5382429"/>
          </a:xfrm>
          <a:prstGeom prst="rect">
            <a:avLst/>
          </a:prstGeom>
        </p:spPr>
        <p:txBody>
          <a:bodyPr vert="horz" lIns="0" tIns="0" rIns="0" bIns="0" rtlCol="0">
            <a:noAutofit/>
          </a:bodyPr>
          <a:lstStyle/>
          <a:p>
            <a:pPr lvl="0"/>
            <a:r>
              <a:rPr lang="en-US" dirty="0"/>
              <a:t>Click to edit Master text styles</a:t>
            </a:r>
          </a:p>
          <a:p>
            <a:pPr lvl="1"/>
            <a:r>
              <a:rPr lang="en-US" dirty="0"/>
              <a:t>Second level</a:t>
            </a:r>
          </a:p>
        </p:txBody>
      </p:sp>
      <p:sp>
        <p:nvSpPr>
          <p:cNvPr id="2" name="Title Placeholder 1"/>
          <p:cNvSpPr>
            <a:spLocks noGrp="1"/>
          </p:cNvSpPr>
          <p:nvPr>
            <p:ph type="title"/>
          </p:nvPr>
        </p:nvSpPr>
        <p:spPr>
          <a:xfrm>
            <a:off x="841248" y="287867"/>
            <a:ext cx="13166725" cy="1049866"/>
          </a:xfrm>
          <a:prstGeom prst="rect">
            <a:avLst/>
          </a:prstGeom>
        </p:spPr>
        <p:txBody>
          <a:bodyPr vert="horz" lIns="0" tIns="0" rIns="0" bIns="0" rtlCol="0" anchor="b" anchorCtr="0">
            <a:noAutofit/>
          </a:bodyPr>
          <a:lstStyle/>
          <a:p>
            <a:r>
              <a:rPr lang="en-US"/>
              <a:t>Click to edit Master title style</a:t>
            </a:r>
            <a:endParaRPr lang="en-US" dirty="0"/>
          </a:p>
        </p:txBody>
      </p:sp>
      <p:sp>
        <p:nvSpPr>
          <p:cNvPr id="9" name="TextBox 8"/>
          <p:cNvSpPr txBox="1"/>
          <p:nvPr/>
        </p:nvSpPr>
        <p:spPr>
          <a:xfrm>
            <a:off x="831804" y="7771768"/>
            <a:ext cx="150426" cy="166199"/>
          </a:xfrm>
          <a:prstGeom prst="rect">
            <a:avLst/>
          </a:prstGeom>
          <a:noFill/>
        </p:spPr>
        <p:txBody>
          <a:bodyPr wrap="none" lIns="0" tIns="0" rIns="0" bIns="0" rtlCol="0">
            <a:spAutoFit/>
          </a:bodyPr>
          <a:lstStyle/>
          <a:p>
            <a:pPr defTabSz="548640">
              <a:lnSpc>
                <a:spcPct val="90000"/>
              </a:lnSpc>
            </a:pPr>
            <a:fld id="{9484F7A5-6A8F-8446-A111-2677E1911D97}" type="slidenum">
              <a:rPr lang="en-US" sz="1200" b="0" spc="-84" smtClean="0">
                <a:solidFill>
                  <a:schemeClr val="accent4">
                    <a:lumMod val="50000"/>
                  </a:schemeClr>
                </a:solidFill>
              </a:rPr>
              <a:pPr defTabSz="548640">
                <a:lnSpc>
                  <a:spcPct val="90000"/>
                </a:lnSpc>
              </a:pPr>
              <a:t>‹#›</a:t>
            </a:fld>
            <a:endParaRPr lang="en-US" sz="1200" b="0" spc="-84" dirty="0">
              <a:solidFill>
                <a:schemeClr val="accent4">
                  <a:lumMod val="50000"/>
                </a:schemeClr>
              </a:solidFill>
            </a:endParaRPr>
          </a:p>
        </p:txBody>
      </p:sp>
      <p:sp>
        <p:nvSpPr>
          <p:cNvPr id="10" name="TextBox 9"/>
          <p:cNvSpPr txBox="1"/>
          <p:nvPr/>
        </p:nvSpPr>
        <p:spPr>
          <a:xfrm>
            <a:off x="1295400" y="7771768"/>
            <a:ext cx="2916326" cy="166199"/>
          </a:xfrm>
          <a:prstGeom prst="rect">
            <a:avLst/>
          </a:prstGeom>
        </p:spPr>
        <p:txBody>
          <a:bodyPr wrap="none" lIns="0" tIns="0" rIns="0" bIns="0">
            <a:spAutoFit/>
          </a:bodyPr>
          <a:lstStyle/>
          <a:p>
            <a:pPr>
              <a:spcBef>
                <a:spcPts val="0"/>
              </a:spcBef>
              <a:buFont typeface="Arial"/>
              <a:buNone/>
              <a:defRPr/>
            </a:pPr>
            <a:r>
              <a:rPr lang="en-US" sz="1080" dirty="0">
                <a:solidFill>
                  <a:schemeClr val="accent4">
                    <a:lumMod val="50000"/>
                  </a:schemeClr>
                </a:solidFill>
                <a:latin typeface="+mn-lt"/>
                <a:ea typeface="ヒラギノ角ゴ Pro W3" charset="-128"/>
                <a:cs typeface="ヒラギノ角ゴ Pro W3" charset="-128"/>
              </a:rPr>
              <a:t>©</a:t>
            </a:r>
            <a:r>
              <a:rPr lang="en-US" sz="1080" baseline="0" dirty="0">
                <a:solidFill>
                  <a:schemeClr val="accent4">
                    <a:lumMod val="50000"/>
                  </a:schemeClr>
                </a:solidFill>
                <a:latin typeface="+mn-lt"/>
                <a:ea typeface="ヒラギノ角ゴ Pro W3" charset="-128"/>
                <a:cs typeface="ヒラギノ角ゴ Pro W3" charset="-128"/>
              </a:rPr>
              <a:t> Hortonworks </a:t>
            </a:r>
            <a:r>
              <a:rPr lang="en-US" sz="1080" dirty="0">
                <a:solidFill>
                  <a:schemeClr val="accent4">
                    <a:lumMod val="50000"/>
                  </a:schemeClr>
                </a:solidFill>
                <a:latin typeface="+mn-lt"/>
                <a:ea typeface="ヒラギノ角ゴ Pro W3" charset="-128"/>
                <a:cs typeface="ヒラギノ角ゴ Pro W3" charset="-128"/>
              </a:rPr>
              <a:t>Inc. 2011–2018. All rights reserved</a:t>
            </a:r>
          </a:p>
        </p:txBody>
      </p:sp>
    </p:spTree>
    <p:extLst>
      <p:ext uri="{BB962C8B-B14F-4D97-AF65-F5344CB8AC3E}">
        <p14:creationId xmlns:p14="http://schemas.microsoft.com/office/powerpoint/2010/main" val="714907674"/>
      </p:ext>
    </p:extLst>
  </p:cSld>
  <p:clrMap bg1="lt1" tx1="dk1" bg2="lt2" tx2="dk2" accent1="accent1" accent2="accent2" accent3="accent3" accent4="accent4" accent5="accent5" accent6="accent6" hlink="hlink" folHlink="folHlink"/>
  <p:sldLayoutIdLst>
    <p:sldLayoutId id="2147483792" r:id="rId1"/>
    <p:sldLayoutId id="2147483784" r:id="rId2"/>
    <p:sldLayoutId id="2147483817" r:id="rId3"/>
    <p:sldLayoutId id="2147483823" r:id="rId4"/>
    <p:sldLayoutId id="2147483824" r:id="rId5"/>
    <p:sldLayoutId id="2147483821" r:id="rId6"/>
    <p:sldLayoutId id="2147483818" r:id="rId7"/>
    <p:sldLayoutId id="2147483819" r:id="rId8"/>
    <p:sldLayoutId id="2147483820" r:id="rId9"/>
    <p:sldLayoutId id="2147483825" r:id="rId10"/>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548640" rtl="0" eaLnBrk="1" fontAlgn="base" hangingPunct="1">
        <a:lnSpc>
          <a:spcPct val="85000"/>
        </a:lnSpc>
        <a:spcBef>
          <a:spcPct val="0"/>
        </a:spcBef>
        <a:spcAft>
          <a:spcPct val="0"/>
        </a:spcAft>
        <a:defRPr sz="3600" b="1" kern="1200">
          <a:solidFill>
            <a:schemeClr val="tx1"/>
          </a:solidFill>
          <a:latin typeface="+mj-lt"/>
          <a:ea typeface="ヒラギノ角ゴ Pro W3" charset="-128"/>
          <a:cs typeface="ヒラギノ角ゴ Pro W3" charset="-128"/>
        </a:defRPr>
      </a:lvl1pPr>
      <a:lvl2pPr algn="l" defTabSz="548640" rtl="0" eaLnBrk="1" fontAlgn="base" hangingPunct="1">
        <a:spcBef>
          <a:spcPct val="0"/>
        </a:spcBef>
        <a:spcAft>
          <a:spcPct val="0"/>
        </a:spcAft>
        <a:defRPr sz="4320">
          <a:solidFill>
            <a:schemeClr val="tx1"/>
          </a:solidFill>
          <a:latin typeface="Arial" charset="0"/>
          <a:ea typeface="ヒラギノ角ゴ Pro W3" charset="-128"/>
          <a:cs typeface="ヒラギノ角ゴ Pro W3" charset="-128"/>
        </a:defRPr>
      </a:lvl2pPr>
      <a:lvl3pPr algn="l" defTabSz="548640" rtl="0" eaLnBrk="1" fontAlgn="base" hangingPunct="1">
        <a:spcBef>
          <a:spcPct val="0"/>
        </a:spcBef>
        <a:spcAft>
          <a:spcPct val="0"/>
        </a:spcAft>
        <a:defRPr sz="4320">
          <a:solidFill>
            <a:schemeClr val="tx1"/>
          </a:solidFill>
          <a:latin typeface="Arial" charset="0"/>
          <a:ea typeface="ヒラギノ角ゴ Pro W3" charset="-128"/>
          <a:cs typeface="ヒラギノ角ゴ Pro W3" charset="-128"/>
        </a:defRPr>
      </a:lvl3pPr>
      <a:lvl4pPr algn="l" defTabSz="548640" rtl="0" eaLnBrk="1" fontAlgn="base" hangingPunct="1">
        <a:spcBef>
          <a:spcPct val="0"/>
        </a:spcBef>
        <a:spcAft>
          <a:spcPct val="0"/>
        </a:spcAft>
        <a:defRPr sz="4320">
          <a:solidFill>
            <a:schemeClr val="tx1"/>
          </a:solidFill>
          <a:latin typeface="Arial" charset="0"/>
          <a:ea typeface="ヒラギノ角ゴ Pro W3" charset="-128"/>
          <a:cs typeface="ヒラギノ角ゴ Pro W3" charset="-128"/>
        </a:defRPr>
      </a:lvl4pPr>
      <a:lvl5pPr algn="l" defTabSz="548640" rtl="0" eaLnBrk="1" fontAlgn="base" hangingPunct="1">
        <a:spcBef>
          <a:spcPct val="0"/>
        </a:spcBef>
        <a:spcAft>
          <a:spcPct val="0"/>
        </a:spcAft>
        <a:defRPr sz="4320">
          <a:solidFill>
            <a:schemeClr val="tx1"/>
          </a:solidFill>
          <a:latin typeface="Arial" charset="0"/>
          <a:ea typeface="ヒラギノ角ゴ Pro W3" charset="-128"/>
          <a:cs typeface="ヒラギノ角ゴ Pro W3" charset="-128"/>
        </a:defRPr>
      </a:lvl5pPr>
      <a:lvl6pPr marL="548640" algn="l" defTabSz="548640" rtl="0" eaLnBrk="1" fontAlgn="base" hangingPunct="1">
        <a:spcBef>
          <a:spcPct val="0"/>
        </a:spcBef>
        <a:spcAft>
          <a:spcPct val="0"/>
        </a:spcAft>
        <a:defRPr sz="4320">
          <a:solidFill>
            <a:schemeClr val="tx1"/>
          </a:solidFill>
          <a:latin typeface="Arial" charset="0"/>
          <a:ea typeface="ヒラギノ角ゴ Pro W3" charset="-128"/>
          <a:cs typeface="ヒラギノ角ゴ Pro W3" charset="-128"/>
        </a:defRPr>
      </a:lvl6pPr>
      <a:lvl7pPr marL="1097280" algn="l" defTabSz="548640" rtl="0" eaLnBrk="1" fontAlgn="base" hangingPunct="1">
        <a:spcBef>
          <a:spcPct val="0"/>
        </a:spcBef>
        <a:spcAft>
          <a:spcPct val="0"/>
        </a:spcAft>
        <a:defRPr sz="4320">
          <a:solidFill>
            <a:schemeClr val="tx1"/>
          </a:solidFill>
          <a:latin typeface="Arial" charset="0"/>
          <a:ea typeface="ヒラギノ角ゴ Pro W3" charset="-128"/>
          <a:cs typeface="ヒラギノ角ゴ Pro W3" charset="-128"/>
        </a:defRPr>
      </a:lvl7pPr>
      <a:lvl8pPr marL="1645920" algn="l" defTabSz="548640" rtl="0" eaLnBrk="1" fontAlgn="base" hangingPunct="1">
        <a:spcBef>
          <a:spcPct val="0"/>
        </a:spcBef>
        <a:spcAft>
          <a:spcPct val="0"/>
        </a:spcAft>
        <a:defRPr sz="4320">
          <a:solidFill>
            <a:schemeClr val="tx1"/>
          </a:solidFill>
          <a:latin typeface="Arial" charset="0"/>
          <a:ea typeface="ヒラギノ角ゴ Pro W3" charset="-128"/>
          <a:cs typeface="ヒラギノ角ゴ Pro W3" charset="-128"/>
        </a:defRPr>
      </a:lvl8pPr>
      <a:lvl9pPr marL="2194560" algn="l" defTabSz="548640" rtl="0" eaLnBrk="1" fontAlgn="base" hangingPunct="1">
        <a:spcBef>
          <a:spcPct val="0"/>
        </a:spcBef>
        <a:spcAft>
          <a:spcPct val="0"/>
        </a:spcAft>
        <a:defRPr sz="4320">
          <a:solidFill>
            <a:schemeClr val="tx1"/>
          </a:solidFill>
          <a:latin typeface="Arial" charset="0"/>
          <a:ea typeface="ヒラギノ角ゴ Pro W3" charset="-128"/>
          <a:cs typeface="ヒラギノ角ゴ Pro W3" charset="-128"/>
        </a:defRPr>
      </a:lvl9pPr>
    </p:titleStyle>
    <p:bodyStyle>
      <a:lvl1pPr marL="411480" indent="-411480" algn="l" defTabSz="548640" rtl="0" eaLnBrk="1" fontAlgn="base" hangingPunct="1">
        <a:lnSpc>
          <a:spcPct val="90000"/>
        </a:lnSpc>
        <a:spcBef>
          <a:spcPts val="1200"/>
        </a:spcBef>
        <a:spcAft>
          <a:spcPct val="0"/>
        </a:spcAft>
        <a:buClr>
          <a:schemeClr val="accent1"/>
        </a:buClr>
        <a:buSzPct val="110000"/>
        <a:buFont typeface="Arial" panose="020B0604020202020204" pitchFamily="34" charset="0"/>
        <a:buChar char="•"/>
        <a:defRPr sz="2800" kern="1200">
          <a:solidFill>
            <a:schemeClr val="tx1"/>
          </a:solidFill>
          <a:latin typeface="+mn-lt"/>
          <a:ea typeface="ヒラギノ角ゴ Pro W3" charset="-128"/>
          <a:cs typeface="ヒラギノ角ゴ Pro W3" charset="-128"/>
        </a:defRPr>
      </a:lvl1pPr>
      <a:lvl2pPr marL="891540" indent="-342900" algn="l" defTabSz="548640" rtl="0" eaLnBrk="1" fontAlgn="base" hangingPunct="1">
        <a:lnSpc>
          <a:spcPct val="90000"/>
        </a:lnSpc>
        <a:spcBef>
          <a:spcPts val="600"/>
        </a:spcBef>
        <a:spcAft>
          <a:spcPct val="0"/>
        </a:spcAft>
        <a:buClr>
          <a:schemeClr val="accent1"/>
        </a:buClr>
        <a:buSzPct val="110000"/>
        <a:buFont typeface="Arial" panose="020B0604020202020204" pitchFamily="34" charset="0"/>
        <a:buChar char="•"/>
        <a:defRPr sz="2400" kern="1200">
          <a:solidFill>
            <a:schemeClr val="tx1"/>
          </a:solidFill>
          <a:latin typeface="+mn-lt"/>
          <a:ea typeface="ヒラギノ角ゴ Pro W3" charset="-128"/>
          <a:cs typeface="ヒラギノ角ゴ Pro W3" charset="-128"/>
        </a:defRPr>
      </a:lvl2pPr>
      <a:lvl3pPr marL="1371600" indent="-274320" algn="l" defTabSz="548640" rtl="0" eaLnBrk="1" fontAlgn="base" hangingPunct="1">
        <a:spcBef>
          <a:spcPct val="20000"/>
        </a:spcBef>
        <a:spcAft>
          <a:spcPct val="0"/>
        </a:spcAft>
        <a:buFont typeface="Arial" charset="0"/>
        <a:buChar char="•"/>
        <a:defRPr sz="2800" kern="1200">
          <a:solidFill>
            <a:schemeClr val="tx1"/>
          </a:solidFill>
          <a:latin typeface="+mn-lt"/>
          <a:ea typeface="ヒラギノ角ゴ Pro W3" charset="-128"/>
          <a:cs typeface="ヒラギノ角ゴ Pro W3" charset="-128"/>
        </a:defRPr>
      </a:lvl3pPr>
      <a:lvl4pPr marL="1920240" indent="-274320" algn="l" defTabSz="548640" rtl="0" eaLnBrk="1" fontAlgn="base" hangingPunct="1">
        <a:spcBef>
          <a:spcPct val="20000"/>
        </a:spcBef>
        <a:spcAft>
          <a:spcPct val="0"/>
        </a:spcAft>
        <a:buFont typeface="Arial" charset="0"/>
        <a:buChar char="–"/>
        <a:defRPr sz="2800" kern="1200">
          <a:solidFill>
            <a:schemeClr val="tx1"/>
          </a:solidFill>
          <a:latin typeface="+mn-lt"/>
          <a:ea typeface="ヒラギノ角ゴ Pro W3" charset="-128"/>
          <a:cs typeface="ヒラギノ角ゴ Pro W3" charset="-128"/>
        </a:defRPr>
      </a:lvl4pPr>
      <a:lvl5pPr marL="2468880" indent="-274320" algn="l" defTabSz="548640" rtl="0" eaLnBrk="1" fontAlgn="base" hangingPunct="1">
        <a:spcBef>
          <a:spcPct val="20000"/>
        </a:spcBef>
        <a:spcAft>
          <a:spcPct val="0"/>
        </a:spcAft>
        <a:buFont typeface="Arial" charset="0"/>
        <a:buChar char="»"/>
        <a:defRPr sz="2800" kern="1200">
          <a:solidFill>
            <a:schemeClr val="tx1"/>
          </a:solidFill>
          <a:latin typeface="+mn-lt"/>
          <a:ea typeface="ヒラギノ角ゴ Pro W3" charset="-128"/>
          <a:cs typeface="ヒラギノ角ゴ Pro W3" charset="-128"/>
        </a:defRPr>
      </a:lvl5pPr>
      <a:lvl6pPr marL="3017520" indent="-274320" algn="l" defTabSz="548640" rtl="0" eaLnBrk="1" latinLnBrk="0" hangingPunct="1">
        <a:spcBef>
          <a:spcPct val="20000"/>
        </a:spcBef>
        <a:buFont typeface="Arial"/>
        <a:buChar char="•"/>
        <a:defRPr sz="2400" kern="1200">
          <a:solidFill>
            <a:schemeClr val="tx1"/>
          </a:solidFill>
          <a:latin typeface="+mn-lt"/>
          <a:ea typeface="+mn-ea"/>
          <a:cs typeface="+mn-cs"/>
        </a:defRPr>
      </a:lvl6pPr>
      <a:lvl7pPr marL="3566160" indent="-274320" algn="l" defTabSz="548640" rtl="0" eaLnBrk="1" latinLnBrk="0" hangingPunct="1">
        <a:spcBef>
          <a:spcPct val="20000"/>
        </a:spcBef>
        <a:buFont typeface="Arial"/>
        <a:buChar char="•"/>
        <a:defRPr sz="2400" kern="1200">
          <a:solidFill>
            <a:schemeClr val="tx1"/>
          </a:solidFill>
          <a:latin typeface="+mn-lt"/>
          <a:ea typeface="+mn-ea"/>
          <a:cs typeface="+mn-cs"/>
        </a:defRPr>
      </a:lvl7pPr>
      <a:lvl8pPr marL="4114800" indent="-274320" algn="l" defTabSz="548640" rtl="0" eaLnBrk="1" latinLnBrk="0" hangingPunct="1">
        <a:spcBef>
          <a:spcPct val="20000"/>
        </a:spcBef>
        <a:buFont typeface="Arial"/>
        <a:buChar char="•"/>
        <a:defRPr sz="2400" kern="1200">
          <a:solidFill>
            <a:schemeClr val="tx1"/>
          </a:solidFill>
          <a:latin typeface="+mn-lt"/>
          <a:ea typeface="+mn-ea"/>
          <a:cs typeface="+mn-cs"/>
        </a:defRPr>
      </a:lvl8pPr>
      <a:lvl9pPr marL="4663440" indent="-274320" algn="l" defTabSz="548640" rtl="0" eaLnBrk="1" latinLnBrk="0" hangingPunct="1">
        <a:spcBef>
          <a:spcPct val="20000"/>
        </a:spcBef>
        <a:buFont typeface="Arial"/>
        <a:buChar char="•"/>
        <a:defRPr sz="2400" kern="1200">
          <a:solidFill>
            <a:schemeClr val="tx1"/>
          </a:solidFill>
          <a:latin typeface="+mn-lt"/>
          <a:ea typeface="+mn-ea"/>
          <a:cs typeface="+mn-cs"/>
        </a:defRPr>
      </a:lvl9pPr>
    </p:bodyStyle>
    <p:otherStyle>
      <a:defPPr>
        <a:defRPr lang="en-US"/>
      </a:defPPr>
      <a:lvl1pPr marL="0" algn="l" defTabSz="548640" rtl="0" eaLnBrk="1" latinLnBrk="0" hangingPunct="1">
        <a:defRPr sz="2160" kern="1200">
          <a:solidFill>
            <a:schemeClr val="tx1"/>
          </a:solidFill>
          <a:latin typeface="+mn-lt"/>
          <a:ea typeface="+mn-ea"/>
          <a:cs typeface="+mn-cs"/>
        </a:defRPr>
      </a:lvl1pPr>
      <a:lvl2pPr marL="548640" algn="l" defTabSz="548640" rtl="0" eaLnBrk="1" latinLnBrk="0" hangingPunct="1">
        <a:defRPr sz="2160" kern="1200">
          <a:solidFill>
            <a:schemeClr val="tx1"/>
          </a:solidFill>
          <a:latin typeface="+mn-lt"/>
          <a:ea typeface="+mn-ea"/>
          <a:cs typeface="+mn-cs"/>
        </a:defRPr>
      </a:lvl2pPr>
      <a:lvl3pPr marL="1097280" algn="l" defTabSz="548640" rtl="0" eaLnBrk="1" latinLnBrk="0" hangingPunct="1">
        <a:defRPr sz="2160" kern="1200">
          <a:solidFill>
            <a:schemeClr val="tx1"/>
          </a:solidFill>
          <a:latin typeface="+mn-lt"/>
          <a:ea typeface="+mn-ea"/>
          <a:cs typeface="+mn-cs"/>
        </a:defRPr>
      </a:lvl3pPr>
      <a:lvl4pPr marL="1645920" algn="l" defTabSz="548640" rtl="0" eaLnBrk="1" latinLnBrk="0" hangingPunct="1">
        <a:defRPr sz="2160" kern="1200">
          <a:solidFill>
            <a:schemeClr val="tx1"/>
          </a:solidFill>
          <a:latin typeface="+mn-lt"/>
          <a:ea typeface="+mn-ea"/>
          <a:cs typeface="+mn-cs"/>
        </a:defRPr>
      </a:lvl4pPr>
      <a:lvl5pPr marL="2194560" algn="l" defTabSz="548640" rtl="0" eaLnBrk="1" latinLnBrk="0" hangingPunct="1">
        <a:defRPr sz="2160" kern="1200">
          <a:solidFill>
            <a:schemeClr val="tx1"/>
          </a:solidFill>
          <a:latin typeface="+mn-lt"/>
          <a:ea typeface="+mn-ea"/>
          <a:cs typeface="+mn-cs"/>
        </a:defRPr>
      </a:lvl5pPr>
      <a:lvl6pPr marL="2743200" algn="l" defTabSz="548640" rtl="0" eaLnBrk="1" latinLnBrk="0" hangingPunct="1">
        <a:defRPr sz="2160" kern="1200">
          <a:solidFill>
            <a:schemeClr val="tx1"/>
          </a:solidFill>
          <a:latin typeface="+mn-lt"/>
          <a:ea typeface="+mn-ea"/>
          <a:cs typeface="+mn-cs"/>
        </a:defRPr>
      </a:lvl6pPr>
      <a:lvl7pPr marL="3291840" algn="l" defTabSz="548640" rtl="0" eaLnBrk="1" latinLnBrk="0" hangingPunct="1">
        <a:defRPr sz="2160" kern="1200">
          <a:solidFill>
            <a:schemeClr val="tx1"/>
          </a:solidFill>
          <a:latin typeface="+mn-lt"/>
          <a:ea typeface="+mn-ea"/>
          <a:cs typeface="+mn-cs"/>
        </a:defRPr>
      </a:lvl7pPr>
      <a:lvl8pPr marL="3840480" algn="l" defTabSz="548640" rtl="0" eaLnBrk="1" latinLnBrk="0" hangingPunct="1">
        <a:defRPr sz="2160" kern="1200">
          <a:solidFill>
            <a:schemeClr val="tx1"/>
          </a:solidFill>
          <a:latin typeface="+mn-lt"/>
          <a:ea typeface="+mn-ea"/>
          <a:cs typeface="+mn-cs"/>
        </a:defRPr>
      </a:lvl8pPr>
      <a:lvl9pPr marL="4389120" algn="l" defTabSz="54864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18.tiff"/></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21.png"/><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2" Type="http://schemas.openxmlformats.org/officeDocument/2006/relationships/image" Target="../media/image22.tif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28.emf"/><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15.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22.tiff"/><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41.tiff"/><Relationship Id="rId2" Type="http://schemas.openxmlformats.org/officeDocument/2006/relationships/image" Target="../media/image40.tiff"/><Relationship Id="rId1" Type="http://schemas.openxmlformats.org/officeDocument/2006/relationships/slideLayout" Target="../slideLayouts/slideLayout1.xml"/><Relationship Id="rId4" Type="http://schemas.openxmlformats.org/officeDocument/2006/relationships/image" Target="../media/image42.tiff"/></Relationships>
</file>

<file path=ppt/slides/_rels/slide2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44.png"/></Relationships>
</file>

<file path=ppt/slides/_rels/slide25.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46.em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3" Type="http://schemas.openxmlformats.org/officeDocument/2006/relationships/image" Target="../media/image49.tiff"/><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0.tiff"/><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51.tif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37.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hyperlink" Target="https://eng.uber.com/horovod/" TargetMode="Externa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hyperlink" Target="https://github.com/linkedin/TonY" TargetMode="External"/><Relationship Id="rId2" Type="http://schemas.openxmlformats.org/officeDocument/2006/relationships/hyperlink" Target="https://issues.apache.org/jira/browse/YARN-8135" TargetMode="External"/><Relationship Id="rId1" Type="http://schemas.openxmlformats.org/officeDocument/2006/relationships/slideLayout" Target="../slideLayouts/slideLayout2.xml"/><Relationship Id="rId5" Type="http://schemas.openxmlformats.org/officeDocument/2006/relationships/image" Target="../media/image58.png"/><Relationship Id="rId4" Type="http://schemas.openxmlformats.org/officeDocument/2006/relationships/image" Target="../media/image57.tif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A1BBB-265F-034F-B71B-4902D1C4E860}"/>
              </a:ext>
            </a:extLst>
          </p:cNvPr>
          <p:cNvSpPr>
            <a:spLocks noGrp="1"/>
          </p:cNvSpPr>
          <p:nvPr>
            <p:ph type="title"/>
          </p:nvPr>
        </p:nvSpPr>
        <p:spPr/>
        <p:txBody>
          <a:bodyPr/>
          <a:lstStyle/>
          <a:p>
            <a:r>
              <a:rPr lang="en-US" sz="4800" dirty="0"/>
              <a:t>Running </a:t>
            </a:r>
            <a:r>
              <a:rPr lang="en-US" sz="4800" dirty="0" err="1"/>
              <a:t>Tensorflow</a:t>
            </a:r>
            <a:r>
              <a:rPr lang="en-US" sz="4800" dirty="0"/>
              <a:t> in Production: Challenges and Solutions on YARN 3.x</a:t>
            </a:r>
            <a:br>
              <a:rPr lang="en-US" sz="4800" dirty="0"/>
            </a:br>
            <a:endParaRPr lang="en-US" sz="4800" dirty="0"/>
          </a:p>
        </p:txBody>
      </p:sp>
      <p:sp>
        <p:nvSpPr>
          <p:cNvPr id="3" name="Text Placeholder 2">
            <a:extLst>
              <a:ext uri="{FF2B5EF4-FFF2-40B4-BE49-F238E27FC236}">
                <a16:creationId xmlns:a16="http://schemas.microsoft.com/office/drawing/2014/main" id="{F8C4A9A6-1CE3-044A-9045-19BF080F2149}"/>
              </a:ext>
            </a:extLst>
          </p:cNvPr>
          <p:cNvSpPr>
            <a:spLocks noGrp="1"/>
          </p:cNvSpPr>
          <p:nvPr>
            <p:ph type="body" sz="quarter" idx="10"/>
          </p:nvPr>
        </p:nvSpPr>
        <p:spPr/>
        <p:txBody>
          <a:bodyPr/>
          <a:lstStyle/>
          <a:p>
            <a:r>
              <a:rPr lang="en-US" dirty="0"/>
              <a:t>Wangda Tan</a:t>
            </a:r>
          </a:p>
        </p:txBody>
      </p:sp>
    </p:spTree>
    <p:extLst>
      <p:ext uri="{BB962C8B-B14F-4D97-AF65-F5344CB8AC3E}">
        <p14:creationId xmlns:p14="http://schemas.microsoft.com/office/powerpoint/2010/main" val="2132183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ltLang="zh-CN" dirty="0"/>
              <a:t>The story begins</a:t>
            </a:r>
            <a:endParaRPr lang="en-US" dirty="0"/>
          </a:p>
        </p:txBody>
      </p:sp>
      <p:sp>
        <p:nvSpPr>
          <p:cNvPr id="14" name="Text Placeholder 13"/>
          <p:cNvSpPr>
            <a:spLocks noGrp="1"/>
          </p:cNvSpPr>
          <p:nvPr>
            <p:ph sz="quarter" idx="10"/>
          </p:nvPr>
        </p:nvSpPr>
        <p:spPr>
          <a:xfrm>
            <a:off x="537655" y="1607302"/>
            <a:ext cx="13190537" cy="5266266"/>
          </a:xfrm>
        </p:spPr>
        <p:txBody>
          <a:bodyPr/>
          <a:lstStyle/>
          <a:p>
            <a:r>
              <a:rPr lang="en-US" dirty="0"/>
              <a:t>One day, your were asked by your </a:t>
            </a:r>
            <a:r>
              <a:rPr lang="en-US" dirty="0" err="1"/>
              <a:t>mgr</a:t>
            </a:r>
            <a:r>
              <a:rPr lang="en-US" dirty="0"/>
              <a:t> to develop machine learning models to predict </a:t>
            </a:r>
            <a:r>
              <a:rPr lang="en-US" dirty="0" err="1"/>
              <a:t>xyz</a:t>
            </a:r>
            <a:r>
              <a:rPr lang="en-US" dirty="0"/>
              <a:t>:</a:t>
            </a:r>
          </a:p>
        </p:txBody>
      </p:sp>
      <p:pic>
        <p:nvPicPr>
          <p:cNvPr id="4" name="Picture 3">
            <a:extLst>
              <a:ext uri="{FF2B5EF4-FFF2-40B4-BE49-F238E27FC236}">
                <a16:creationId xmlns:a16="http://schemas.microsoft.com/office/drawing/2014/main" id="{DE7E8479-EB4F-674E-8D37-9E7C7A766EDB}"/>
              </a:ext>
            </a:extLst>
          </p:cNvPr>
          <p:cNvPicPr>
            <a:picLocks noChangeAspect="1"/>
          </p:cNvPicPr>
          <p:nvPr/>
        </p:nvPicPr>
        <p:blipFill>
          <a:blip r:embed="rId3"/>
          <a:stretch>
            <a:fillRect/>
          </a:stretch>
        </p:blipFill>
        <p:spPr>
          <a:xfrm>
            <a:off x="841494" y="2919635"/>
            <a:ext cx="2641600" cy="2641600"/>
          </a:xfrm>
          <a:prstGeom prst="rect">
            <a:avLst/>
          </a:prstGeom>
        </p:spPr>
      </p:pic>
      <p:pic>
        <p:nvPicPr>
          <p:cNvPr id="6" name="Picture 5">
            <a:extLst>
              <a:ext uri="{FF2B5EF4-FFF2-40B4-BE49-F238E27FC236}">
                <a16:creationId xmlns:a16="http://schemas.microsoft.com/office/drawing/2014/main" id="{4CB3A6CB-40D3-0848-A40B-B5DE744D7D92}"/>
              </a:ext>
            </a:extLst>
          </p:cNvPr>
          <p:cNvPicPr>
            <a:picLocks noChangeAspect="1"/>
          </p:cNvPicPr>
          <p:nvPr/>
        </p:nvPicPr>
        <p:blipFill>
          <a:blip r:embed="rId4"/>
          <a:stretch>
            <a:fillRect/>
          </a:stretch>
        </p:blipFill>
        <p:spPr>
          <a:xfrm>
            <a:off x="5138674" y="2746166"/>
            <a:ext cx="9345422" cy="2886538"/>
          </a:xfrm>
          <a:prstGeom prst="rect">
            <a:avLst/>
          </a:prstGeom>
        </p:spPr>
      </p:pic>
    </p:spTree>
    <p:extLst>
      <p:ext uri="{BB962C8B-B14F-4D97-AF65-F5344CB8AC3E}">
        <p14:creationId xmlns:p14="http://schemas.microsoft.com/office/powerpoint/2010/main" val="387810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ltLang="zh-CN" dirty="0"/>
              <a:t>The story begins</a:t>
            </a:r>
            <a:endParaRPr lang="en-US" dirty="0"/>
          </a:p>
        </p:txBody>
      </p:sp>
      <p:sp>
        <p:nvSpPr>
          <p:cNvPr id="14" name="Text Placeholder 13"/>
          <p:cNvSpPr>
            <a:spLocks noGrp="1"/>
          </p:cNvSpPr>
          <p:nvPr>
            <p:ph sz="quarter" idx="10"/>
          </p:nvPr>
        </p:nvSpPr>
        <p:spPr>
          <a:xfrm>
            <a:off x="537655" y="1607302"/>
            <a:ext cx="13190537" cy="5266266"/>
          </a:xfrm>
        </p:spPr>
        <p:txBody>
          <a:bodyPr/>
          <a:lstStyle/>
          <a:p>
            <a:r>
              <a:rPr lang="en-US" dirty="0"/>
              <a:t>Until you found some videos helps you quick-start .. </a:t>
            </a:r>
          </a:p>
        </p:txBody>
      </p:sp>
      <p:pic>
        <p:nvPicPr>
          <p:cNvPr id="3" name="Picture 2">
            <a:extLst>
              <a:ext uri="{FF2B5EF4-FFF2-40B4-BE49-F238E27FC236}">
                <a16:creationId xmlns:a16="http://schemas.microsoft.com/office/drawing/2014/main" id="{2053DE4D-D88B-594C-8B55-1E3AF52DA218}"/>
              </a:ext>
            </a:extLst>
          </p:cNvPr>
          <p:cNvPicPr>
            <a:picLocks noChangeAspect="1"/>
          </p:cNvPicPr>
          <p:nvPr/>
        </p:nvPicPr>
        <p:blipFill>
          <a:blip r:embed="rId3"/>
          <a:stretch>
            <a:fillRect/>
          </a:stretch>
        </p:blipFill>
        <p:spPr>
          <a:xfrm>
            <a:off x="705821" y="1980394"/>
            <a:ext cx="9615424" cy="5900374"/>
          </a:xfrm>
          <a:prstGeom prst="rect">
            <a:avLst/>
          </a:prstGeom>
        </p:spPr>
      </p:pic>
      <p:pic>
        <p:nvPicPr>
          <p:cNvPr id="5" name="Picture 4">
            <a:extLst>
              <a:ext uri="{FF2B5EF4-FFF2-40B4-BE49-F238E27FC236}">
                <a16:creationId xmlns:a16="http://schemas.microsoft.com/office/drawing/2014/main" id="{36F62B04-5A87-7141-9716-2B6D281A4A93}"/>
              </a:ext>
            </a:extLst>
          </p:cNvPr>
          <p:cNvPicPr>
            <a:picLocks noChangeAspect="1"/>
          </p:cNvPicPr>
          <p:nvPr/>
        </p:nvPicPr>
        <p:blipFill>
          <a:blip r:embed="rId4"/>
          <a:stretch>
            <a:fillRect/>
          </a:stretch>
        </p:blipFill>
        <p:spPr>
          <a:xfrm>
            <a:off x="3201026" y="1607302"/>
            <a:ext cx="10823009" cy="6622298"/>
          </a:xfrm>
          <a:prstGeom prst="rect">
            <a:avLst/>
          </a:prstGeom>
        </p:spPr>
      </p:pic>
      <p:pic>
        <p:nvPicPr>
          <p:cNvPr id="7" name="Picture 6">
            <a:extLst>
              <a:ext uri="{FF2B5EF4-FFF2-40B4-BE49-F238E27FC236}">
                <a16:creationId xmlns:a16="http://schemas.microsoft.com/office/drawing/2014/main" id="{5947E799-9EEA-7C4E-AD4F-ED2A4C66D168}"/>
              </a:ext>
            </a:extLst>
          </p:cNvPr>
          <p:cNvPicPr>
            <a:picLocks noChangeAspect="1"/>
          </p:cNvPicPr>
          <p:nvPr/>
        </p:nvPicPr>
        <p:blipFill>
          <a:blip r:embed="rId5"/>
          <a:stretch>
            <a:fillRect/>
          </a:stretch>
        </p:blipFill>
        <p:spPr>
          <a:xfrm>
            <a:off x="4881166" y="1346200"/>
            <a:ext cx="9655735" cy="5969000"/>
          </a:xfrm>
          <a:prstGeom prst="rect">
            <a:avLst/>
          </a:prstGeom>
        </p:spPr>
      </p:pic>
    </p:spTree>
    <p:extLst>
      <p:ext uri="{BB962C8B-B14F-4D97-AF65-F5344CB8AC3E}">
        <p14:creationId xmlns:p14="http://schemas.microsoft.com/office/powerpoint/2010/main" val="255371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E10F16-6230-1C4B-AEB7-0DE8B561D10B}"/>
              </a:ext>
            </a:extLst>
          </p:cNvPr>
          <p:cNvSpPr>
            <a:spLocks noGrp="1"/>
          </p:cNvSpPr>
          <p:nvPr>
            <p:ph type="ctrTitle"/>
          </p:nvPr>
        </p:nvSpPr>
        <p:spPr/>
        <p:txBody>
          <a:bodyPr/>
          <a:lstStyle/>
          <a:p>
            <a:r>
              <a:rPr lang="en-US" dirty="0"/>
              <a:t>Once you get started, you will find:</a:t>
            </a:r>
          </a:p>
        </p:txBody>
      </p:sp>
      <p:sp>
        <p:nvSpPr>
          <p:cNvPr id="3" name="Text Placeholder 13">
            <a:extLst>
              <a:ext uri="{FF2B5EF4-FFF2-40B4-BE49-F238E27FC236}">
                <a16:creationId xmlns:a16="http://schemas.microsoft.com/office/drawing/2014/main" id="{E8998EBE-310B-DB47-AE84-FE60C2C3A619}"/>
              </a:ext>
            </a:extLst>
          </p:cNvPr>
          <p:cNvSpPr txBox="1">
            <a:spLocks/>
          </p:cNvSpPr>
          <p:nvPr/>
        </p:nvSpPr>
        <p:spPr>
          <a:xfrm>
            <a:off x="537655" y="1607302"/>
            <a:ext cx="2333561" cy="587258"/>
          </a:xfrm>
          <a:prstGeom prst="rect">
            <a:avLst/>
          </a:prstGeom>
        </p:spPr>
        <p:txBody>
          <a:bodyPr/>
          <a:lstStyle>
            <a:lvl1pPr marL="411480" indent="-411480" algn="l" defTabSz="548640" rtl="0" eaLnBrk="1" fontAlgn="base" hangingPunct="1">
              <a:lnSpc>
                <a:spcPct val="90000"/>
              </a:lnSpc>
              <a:spcBef>
                <a:spcPts val="1200"/>
              </a:spcBef>
              <a:spcAft>
                <a:spcPct val="0"/>
              </a:spcAft>
              <a:buClr>
                <a:schemeClr val="accent1"/>
              </a:buClr>
              <a:buSzPct val="110000"/>
              <a:buFont typeface="Arial" panose="020B0604020202020204" pitchFamily="34" charset="0"/>
              <a:buChar char="•"/>
              <a:defRPr sz="2800" kern="1200">
                <a:solidFill>
                  <a:schemeClr val="tx1"/>
                </a:solidFill>
                <a:latin typeface="+mn-lt"/>
                <a:ea typeface="ヒラギノ角ゴ Pro W3" charset="-128"/>
                <a:cs typeface="ヒラギノ角ゴ Pro W3" charset="-128"/>
              </a:defRPr>
            </a:lvl1pPr>
            <a:lvl2pPr marL="891540" indent="-342900" algn="l" defTabSz="548640" rtl="0" eaLnBrk="1" fontAlgn="base" hangingPunct="1">
              <a:lnSpc>
                <a:spcPct val="90000"/>
              </a:lnSpc>
              <a:spcBef>
                <a:spcPts val="600"/>
              </a:spcBef>
              <a:spcAft>
                <a:spcPct val="0"/>
              </a:spcAft>
              <a:buClr>
                <a:schemeClr val="accent1"/>
              </a:buClr>
              <a:buSzPct val="110000"/>
              <a:buFont typeface="Arial" panose="020B0604020202020204" pitchFamily="34" charset="0"/>
              <a:buChar char="•"/>
              <a:defRPr sz="2400" kern="1200">
                <a:solidFill>
                  <a:schemeClr val="tx1"/>
                </a:solidFill>
                <a:latin typeface="+mn-lt"/>
                <a:ea typeface="ヒラギノ角ゴ Pro W3" charset="-128"/>
                <a:cs typeface="ヒラギノ角ゴ Pro W3" charset="-128"/>
              </a:defRPr>
            </a:lvl2pPr>
            <a:lvl3pPr marL="1371600" indent="-274320" algn="l" defTabSz="548640" rtl="0" eaLnBrk="1" fontAlgn="base" hangingPunct="1">
              <a:spcBef>
                <a:spcPct val="20000"/>
              </a:spcBef>
              <a:spcAft>
                <a:spcPct val="0"/>
              </a:spcAft>
              <a:buFont typeface="Arial" charset="0"/>
              <a:buChar char="•"/>
              <a:defRPr sz="2800" kern="1200">
                <a:solidFill>
                  <a:schemeClr val="tx1"/>
                </a:solidFill>
                <a:latin typeface="+mn-lt"/>
                <a:ea typeface="ヒラギノ角ゴ Pro W3" charset="-128"/>
                <a:cs typeface="ヒラギノ角ゴ Pro W3" charset="-128"/>
              </a:defRPr>
            </a:lvl3pPr>
            <a:lvl4pPr marL="1920240" indent="-274320" algn="l" defTabSz="548640" rtl="0" eaLnBrk="1" fontAlgn="base" hangingPunct="1">
              <a:spcBef>
                <a:spcPct val="20000"/>
              </a:spcBef>
              <a:spcAft>
                <a:spcPct val="0"/>
              </a:spcAft>
              <a:buFont typeface="Arial" charset="0"/>
              <a:buChar char="–"/>
              <a:defRPr sz="2800" kern="1200">
                <a:solidFill>
                  <a:schemeClr val="tx1"/>
                </a:solidFill>
                <a:latin typeface="+mn-lt"/>
                <a:ea typeface="ヒラギノ角ゴ Pro W3" charset="-128"/>
                <a:cs typeface="ヒラギノ角ゴ Pro W3" charset="-128"/>
              </a:defRPr>
            </a:lvl4pPr>
            <a:lvl5pPr marL="2468880" indent="-274320" algn="l" defTabSz="548640" rtl="0" eaLnBrk="1" fontAlgn="base" hangingPunct="1">
              <a:spcBef>
                <a:spcPct val="20000"/>
              </a:spcBef>
              <a:spcAft>
                <a:spcPct val="0"/>
              </a:spcAft>
              <a:buFont typeface="Arial" charset="0"/>
              <a:buChar char="»"/>
              <a:defRPr sz="2800" kern="1200">
                <a:solidFill>
                  <a:schemeClr val="tx1"/>
                </a:solidFill>
                <a:latin typeface="+mn-lt"/>
                <a:ea typeface="ヒラギノ角ゴ Pro W3" charset="-128"/>
                <a:cs typeface="ヒラギノ角ゴ Pro W3" charset="-128"/>
              </a:defRPr>
            </a:lvl5pPr>
            <a:lvl6pPr marL="3017520" indent="-274320" algn="l" defTabSz="548640" rtl="0" eaLnBrk="1" latinLnBrk="0" hangingPunct="1">
              <a:spcBef>
                <a:spcPct val="20000"/>
              </a:spcBef>
              <a:buFont typeface="Arial"/>
              <a:buChar char="•"/>
              <a:defRPr sz="2400" kern="1200">
                <a:solidFill>
                  <a:schemeClr val="tx1"/>
                </a:solidFill>
                <a:latin typeface="+mn-lt"/>
                <a:ea typeface="+mn-ea"/>
                <a:cs typeface="+mn-cs"/>
              </a:defRPr>
            </a:lvl6pPr>
            <a:lvl7pPr marL="3566160" indent="-274320" algn="l" defTabSz="548640" rtl="0" eaLnBrk="1" latinLnBrk="0" hangingPunct="1">
              <a:spcBef>
                <a:spcPct val="20000"/>
              </a:spcBef>
              <a:buFont typeface="Arial"/>
              <a:buChar char="•"/>
              <a:defRPr sz="2400" kern="1200">
                <a:solidFill>
                  <a:schemeClr val="tx1"/>
                </a:solidFill>
                <a:latin typeface="+mn-lt"/>
                <a:ea typeface="+mn-ea"/>
                <a:cs typeface="+mn-cs"/>
              </a:defRPr>
            </a:lvl7pPr>
            <a:lvl8pPr marL="4114800" indent="-274320" algn="l" defTabSz="548640" rtl="0" eaLnBrk="1" latinLnBrk="0" hangingPunct="1">
              <a:spcBef>
                <a:spcPct val="20000"/>
              </a:spcBef>
              <a:buFont typeface="Arial"/>
              <a:buChar char="•"/>
              <a:defRPr sz="2400" kern="1200">
                <a:solidFill>
                  <a:schemeClr val="tx1"/>
                </a:solidFill>
                <a:latin typeface="+mn-lt"/>
                <a:ea typeface="+mn-ea"/>
                <a:cs typeface="+mn-cs"/>
              </a:defRPr>
            </a:lvl8pPr>
            <a:lvl9pPr marL="4663440" indent="-274320" algn="l" defTabSz="548640" rtl="0" eaLnBrk="1" latinLnBrk="0" hangingPunct="1">
              <a:spcBef>
                <a:spcPct val="20000"/>
              </a:spcBef>
              <a:buFont typeface="Arial"/>
              <a:buChar char="•"/>
              <a:defRPr sz="2400" kern="1200">
                <a:solidFill>
                  <a:schemeClr val="tx1"/>
                </a:solidFill>
                <a:latin typeface="+mn-lt"/>
                <a:ea typeface="+mn-ea"/>
                <a:cs typeface="+mn-cs"/>
              </a:defRPr>
            </a:lvl9pPr>
          </a:lstStyle>
          <a:p>
            <a:pPr marL="0" indent="0">
              <a:buNone/>
            </a:pPr>
            <a:r>
              <a:rPr lang="en-US" dirty="0"/>
              <a:t>CPU is like</a:t>
            </a:r>
          </a:p>
        </p:txBody>
      </p:sp>
      <p:pic>
        <p:nvPicPr>
          <p:cNvPr id="4" name="Picture 3">
            <a:extLst>
              <a:ext uri="{FF2B5EF4-FFF2-40B4-BE49-F238E27FC236}">
                <a16:creationId xmlns:a16="http://schemas.microsoft.com/office/drawing/2014/main" id="{57B936E0-AC9B-C242-8594-EFF0CE7F220A}"/>
              </a:ext>
            </a:extLst>
          </p:cNvPr>
          <p:cNvPicPr>
            <a:picLocks noChangeAspect="1"/>
          </p:cNvPicPr>
          <p:nvPr/>
        </p:nvPicPr>
        <p:blipFill>
          <a:blip r:embed="rId2"/>
          <a:stretch>
            <a:fillRect/>
          </a:stretch>
        </p:blipFill>
        <p:spPr>
          <a:xfrm>
            <a:off x="537655" y="2066544"/>
            <a:ext cx="3215640" cy="3215640"/>
          </a:xfrm>
          <a:prstGeom prst="rect">
            <a:avLst/>
          </a:prstGeom>
        </p:spPr>
      </p:pic>
    </p:spTree>
    <p:extLst>
      <p:ext uri="{BB962C8B-B14F-4D97-AF65-F5344CB8AC3E}">
        <p14:creationId xmlns:p14="http://schemas.microsoft.com/office/powerpoint/2010/main" val="35061919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Why GPU? (1)</a:t>
            </a:r>
          </a:p>
        </p:txBody>
      </p:sp>
      <p:sp>
        <p:nvSpPr>
          <p:cNvPr id="3" name="Content Placeholder 2"/>
          <p:cNvSpPr>
            <a:spLocks noGrp="1"/>
          </p:cNvSpPr>
          <p:nvPr>
            <p:ph sz="quarter" idx="10"/>
          </p:nvPr>
        </p:nvSpPr>
        <p:spPr>
          <a:xfrm>
            <a:off x="841494" y="1752600"/>
            <a:ext cx="13167360" cy="5486400"/>
          </a:xfrm>
        </p:spPr>
        <p:txBody>
          <a:bodyPr numCol="2">
            <a:noAutofit/>
          </a:bodyPr>
          <a:lstStyle/>
          <a:p>
            <a:r>
              <a:rPr lang="en-US" dirty="0"/>
              <a:t>GPU can speed up following computation-intensive applications 10x - 300x times</a:t>
            </a:r>
          </a:p>
          <a:p>
            <a:endParaRPr lang="en-US" dirty="0"/>
          </a:p>
          <a:p>
            <a:endParaRPr lang="en-US" dirty="0"/>
          </a:p>
          <a:p>
            <a:endParaRPr lang="en-US" dirty="0"/>
          </a:p>
          <a:p>
            <a:endParaRPr lang="en-US" dirty="0"/>
          </a:p>
          <a:p>
            <a:endParaRPr lang="en-US" dirty="0"/>
          </a:p>
          <a:p>
            <a:endParaRPr lang="en-US" dirty="0"/>
          </a:p>
        </p:txBody>
      </p:sp>
      <p:pic>
        <p:nvPicPr>
          <p:cNvPr id="11" name="Picture 10"/>
          <p:cNvPicPr>
            <a:picLocks noChangeAspect="1"/>
          </p:cNvPicPr>
          <p:nvPr/>
        </p:nvPicPr>
        <p:blipFill>
          <a:blip r:embed="rId2"/>
          <a:stretch>
            <a:fillRect/>
          </a:stretch>
        </p:blipFill>
        <p:spPr>
          <a:xfrm>
            <a:off x="1371600" y="2819400"/>
            <a:ext cx="1905000" cy="1853045"/>
          </a:xfrm>
          <a:prstGeom prst="rect">
            <a:avLst/>
          </a:prstGeom>
        </p:spPr>
      </p:pic>
      <p:sp>
        <p:nvSpPr>
          <p:cNvPr id="13" name="TextBox 12"/>
          <p:cNvSpPr txBox="1"/>
          <p:nvPr/>
        </p:nvSpPr>
        <p:spPr>
          <a:xfrm>
            <a:off x="1755979" y="4800600"/>
            <a:ext cx="1407437" cy="245837"/>
          </a:xfrm>
          <a:prstGeom prst="rect">
            <a:avLst/>
          </a:prstGeom>
        </p:spPr>
        <p:txBody>
          <a:bodyPr vert="horz" wrap="none" lIns="0" tIns="0" rIns="0" bIns="0" rtlCol="0" anchor="ctr" anchorCtr="0">
            <a:spAutoFit/>
          </a:bodyPr>
          <a:lstStyle/>
          <a:p>
            <a:pPr algn="ctr">
              <a:lnSpc>
                <a:spcPct val="85000"/>
              </a:lnSpc>
              <a:spcBef>
                <a:spcPts val="600"/>
              </a:spcBef>
            </a:pPr>
            <a:r>
              <a:rPr lang="en-US" sz="1800" dirty="0">
                <a:latin typeface="Microsoft Tai Le" charset="0"/>
                <a:ea typeface="Microsoft Tai Le" charset="0"/>
                <a:cs typeface="Microsoft Tai Le" charset="0"/>
              </a:rPr>
              <a:t>Gene Analysis</a:t>
            </a:r>
          </a:p>
        </p:txBody>
      </p:sp>
      <p:pic>
        <p:nvPicPr>
          <p:cNvPr id="14" name="Picture 13"/>
          <p:cNvPicPr>
            <a:picLocks noChangeAspect="1"/>
          </p:cNvPicPr>
          <p:nvPr/>
        </p:nvPicPr>
        <p:blipFill>
          <a:blip r:embed="rId3"/>
          <a:stretch>
            <a:fillRect/>
          </a:stretch>
        </p:blipFill>
        <p:spPr>
          <a:xfrm>
            <a:off x="4751267" y="5181600"/>
            <a:ext cx="1905000" cy="1890458"/>
          </a:xfrm>
          <a:prstGeom prst="rect">
            <a:avLst/>
          </a:prstGeom>
        </p:spPr>
      </p:pic>
      <p:sp>
        <p:nvSpPr>
          <p:cNvPr id="15" name="TextBox 14"/>
          <p:cNvSpPr txBox="1"/>
          <p:nvPr/>
        </p:nvSpPr>
        <p:spPr>
          <a:xfrm>
            <a:off x="4914231" y="7214803"/>
            <a:ext cx="1426673" cy="245837"/>
          </a:xfrm>
          <a:prstGeom prst="rect">
            <a:avLst/>
          </a:prstGeom>
        </p:spPr>
        <p:txBody>
          <a:bodyPr vert="horz" wrap="none" lIns="0" tIns="0" rIns="0" bIns="0" rtlCol="0" anchor="ctr" anchorCtr="0">
            <a:spAutoFit/>
          </a:bodyPr>
          <a:lstStyle/>
          <a:p>
            <a:pPr algn="ctr">
              <a:lnSpc>
                <a:spcPct val="85000"/>
              </a:lnSpc>
              <a:spcBef>
                <a:spcPts val="600"/>
              </a:spcBef>
            </a:pPr>
            <a:r>
              <a:rPr lang="en-US" sz="1800" dirty="0">
                <a:latin typeface="Microsoft Tai Le" charset="0"/>
                <a:ea typeface="Microsoft Tai Le" charset="0"/>
                <a:cs typeface="Microsoft Tai Le" charset="0"/>
              </a:rPr>
              <a:t>Deep learning</a:t>
            </a:r>
          </a:p>
        </p:txBody>
      </p:sp>
      <p:pic>
        <p:nvPicPr>
          <p:cNvPr id="16" name="Picture 15"/>
          <p:cNvPicPr>
            <a:picLocks noChangeAspect="1"/>
          </p:cNvPicPr>
          <p:nvPr/>
        </p:nvPicPr>
        <p:blipFill>
          <a:blip r:embed="rId4"/>
          <a:stretch>
            <a:fillRect/>
          </a:stretch>
        </p:blipFill>
        <p:spPr>
          <a:xfrm>
            <a:off x="1471701" y="5269269"/>
            <a:ext cx="1940964" cy="1763230"/>
          </a:xfrm>
          <a:prstGeom prst="rect">
            <a:avLst/>
          </a:prstGeom>
        </p:spPr>
      </p:pic>
      <p:sp>
        <p:nvSpPr>
          <p:cNvPr id="17" name="TextBox 16"/>
          <p:cNvSpPr txBox="1"/>
          <p:nvPr/>
        </p:nvSpPr>
        <p:spPr>
          <a:xfrm>
            <a:off x="1611829" y="7168656"/>
            <a:ext cx="1660712" cy="245837"/>
          </a:xfrm>
          <a:prstGeom prst="rect">
            <a:avLst/>
          </a:prstGeom>
        </p:spPr>
        <p:txBody>
          <a:bodyPr vert="horz" wrap="none" lIns="0" tIns="0" rIns="0" bIns="0" rtlCol="0" anchor="ctr" anchorCtr="0">
            <a:spAutoFit/>
          </a:bodyPr>
          <a:lstStyle/>
          <a:p>
            <a:pPr algn="ctr">
              <a:lnSpc>
                <a:spcPct val="85000"/>
              </a:lnSpc>
              <a:spcBef>
                <a:spcPts val="600"/>
              </a:spcBef>
            </a:pPr>
            <a:r>
              <a:rPr lang="en-US" sz="1800" dirty="0">
                <a:latin typeface="Microsoft Tai Le" charset="0"/>
                <a:ea typeface="Microsoft Tai Le" charset="0"/>
                <a:cs typeface="Microsoft Tai Le" charset="0"/>
              </a:rPr>
              <a:t>Self-Driving Car</a:t>
            </a:r>
          </a:p>
        </p:txBody>
      </p:sp>
      <p:pic>
        <p:nvPicPr>
          <p:cNvPr id="18" name="Picture 17"/>
          <p:cNvPicPr>
            <a:picLocks noChangeAspect="1"/>
          </p:cNvPicPr>
          <p:nvPr/>
        </p:nvPicPr>
        <p:blipFill>
          <a:blip r:embed="rId5"/>
          <a:stretch>
            <a:fillRect/>
          </a:stretch>
        </p:blipFill>
        <p:spPr>
          <a:xfrm>
            <a:off x="4751267" y="2775234"/>
            <a:ext cx="1921335" cy="1927265"/>
          </a:xfrm>
          <a:prstGeom prst="rect">
            <a:avLst/>
          </a:prstGeom>
        </p:spPr>
      </p:pic>
      <p:sp>
        <p:nvSpPr>
          <p:cNvPr id="19" name="TextBox 18"/>
          <p:cNvSpPr txBox="1"/>
          <p:nvPr/>
        </p:nvSpPr>
        <p:spPr>
          <a:xfrm>
            <a:off x="4479023" y="4707163"/>
            <a:ext cx="2369238" cy="245837"/>
          </a:xfrm>
          <a:prstGeom prst="rect">
            <a:avLst/>
          </a:prstGeom>
        </p:spPr>
        <p:txBody>
          <a:bodyPr vert="horz" wrap="none" lIns="0" tIns="0" rIns="0" bIns="0" rtlCol="0" anchor="ctr" anchorCtr="0">
            <a:spAutoFit/>
          </a:bodyPr>
          <a:lstStyle/>
          <a:p>
            <a:pPr algn="ctr">
              <a:lnSpc>
                <a:spcPct val="85000"/>
              </a:lnSpc>
              <a:spcBef>
                <a:spcPts val="600"/>
              </a:spcBef>
            </a:pPr>
            <a:r>
              <a:rPr lang="en-US" altLang="zh-CN" sz="1800" dirty="0">
                <a:latin typeface="Microsoft Tai Le" charset="0"/>
                <a:ea typeface="Microsoft Tai Le" charset="0"/>
                <a:cs typeface="Microsoft Tai Le" charset="0"/>
              </a:rPr>
              <a:t>Scientific Computation</a:t>
            </a:r>
            <a:endParaRPr lang="en-US" sz="1800" dirty="0">
              <a:latin typeface="Microsoft Tai Le" charset="0"/>
              <a:ea typeface="Microsoft Tai Le" charset="0"/>
              <a:cs typeface="Microsoft Tai Le" charset="0"/>
            </a:endParaRPr>
          </a:p>
        </p:txBody>
      </p:sp>
      <p:pic>
        <p:nvPicPr>
          <p:cNvPr id="20" name="Picture 19"/>
          <p:cNvPicPr>
            <a:picLocks noChangeAspect="1"/>
          </p:cNvPicPr>
          <p:nvPr/>
        </p:nvPicPr>
        <p:blipFill>
          <a:blip r:embed="rId6"/>
          <a:stretch>
            <a:fillRect/>
          </a:stretch>
        </p:blipFill>
        <p:spPr>
          <a:xfrm>
            <a:off x="8610600" y="2133600"/>
            <a:ext cx="4685814" cy="3494131"/>
          </a:xfrm>
          <a:prstGeom prst="rect">
            <a:avLst/>
          </a:prstGeom>
        </p:spPr>
      </p:pic>
      <p:sp>
        <p:nvSpPr>
          <p:cNvPr id="21" name="TextBox 20"/>
          <p:cNvSpPr txBox="1"/>
          <p:nvPr/>
        </p:nvSpPr>
        <p:spPr>
          <a:xfrm>
            <a:off x="8731545" y="5968214"/>
            <a:ext cx="4473982" cy="860235"/>
          </a:xfrm>
          <a:prstGeom prst="rect">
            <a:avLst/>
          </a:prstGeom>
        </p:spPr>
        <p:txBody>
          <a:bodyPr vert="horz" wrap="none" lIns="0" tIns="0" rIns="0" bIns="0" rtlCol="0" anchor="ctr" anchorCtr="0">
            <a:spAutoFit/>
          </a:bodyPr>
          <a:lstStyle/>
          <a:p>
            <a:pPr algn="ctr">
              <a:lnSpc>
                <a:spcPct val="85000"/>
              </a:lnSpc>
              <a:spcBef>
                <a:spcPts val="600"/>
              </a:spcBef>
            </a:pPr>
            <a:r>
              <a:rPr lang="en-US" altLang="zh-CN" sz="1800" dirty="0">
                <a:latin typeface="Microsoft Tai Le" charset="0"/>
                <a:ea typeface="Microsoft Tai Le" charset="0"/>
                <a:cs typeface="Microsoft Tai Le" charset="0"/>
              </a:rPr>
              <a:t>Without GPU speed up, you will almost </a:t>
            </a:r>
          </a:p>
          <a:p>
            <a:pPr algn="ctr">
              <a:lnSpc>
                <a:spcPct val="85000"/>
              </a:lnSpc>
              <a:spcBef>
                <a:spcPts val="600"/>
              </a:spcBef>
            </a:pPr>
            <a:r>
              <a:rPr lang="en-US" altLang="zh-CN" sz="1800" dirty="0">
                <a:latin typeface="Microsoft Tai Le" charset="0"/>
                <a:ea typeface="Microsoft Tai Le" charset="0"/>
                <a:cs typeface="Microsoft Tai Le" charset="0"/>
              </a:rPr>
              <a:t>impossible to do these computations. (If job</a:t>
            </a:r>
          </a:p>
          <a:p>
            <a:pPr algn="ctr">
              <a:lnSpc>
                <a:spcPct val="85000"/>
              </a:lnSpc>
              <a:spcBef>
                <a:spcPts val="600"/>
              </a:spcBef>
            </a:pPr>
            <a:r>
              <a:rPr lang="en-US" sz="1800" dirty="0">
                <a:latin typeface="Microsoft Tai Le" charset="0"/>
                <a:ea typeface="Microsoft Tai Le" charset="0"/>
                <a:cs typeface="Microsoft Tai Le" charset="0"/>
              </a:rPr>
              <a:t>runs for weeks).</a:t>
            </a:r>
          </a:p>
        </p:txBody>
      </p:sp>
    </p:spTree>
    <p:extLst>
      <p:ext uri="{BB962C8B-B14F-4D97-AF65-F5344CB8AC3E}">
        <p14:creationId xmlns:p14="http://schemas.microsoft.com/office/powerpoint/2010/main" val="185879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Why GPU? (2)</a:t>
            </a:r>
          </a:p>
        </p:txBody>
      </p:sp>
      <p:sp>
        <p:nvSpPr>
          <p:cNvPr id="3" name="Content Placeholder 2"/>
          <p:cNvSpPr>
            <a:spLocks noGrp="1"/>
          </p:cNvSpPr>
          <p:nvPr>
            <p:ph sz="quarter" idx="10"/>
          </p:nvPr>
        </p:nvSpPr>
        <p:spPr>
          <a:xfrm>
            <a:off x="841494" y="1752600"/>
            <a:ext cx="13167360" cy="5486400"/>
          </a:xfrm>
        </p:spPr>
        <p:txBody>
          <a:bodyPr numCol="1">
            <a:noAutofit/>
          </a:bodyPr>
          <a:lstStyle/>
          <a:p>
            <a:r>
              <a:rPr lang="en-US" dirty="0"/>
              <a:t>GPU: Many cores to handle massive (but simple) computation tasks simultaneously:</a:t>
            </a:r>
          </a:p>
          <a:p>
            <a:endParaRPr lang="en-US" dirty="0"/>
          </a:p>
        </p:txBody>
      </p:sp>
      <p:pic>
        <p:nvPicPr>
          <p:cNvPr id="6" name="Picture 5"/>
          <p:cNvPicPr>
            <a:picLocks noChangeAspect="1"/>
          </p:cNvPicPr>
          <p:nvPr/>
        </p:nvPicPr>
        <p:blipFill>
          <a:blip r:embed="rId2"/>
          <a:stretch>
            <a:fillRect/>
          </a:stretch>
        </p:blipFill>
        <p:spPr>
          <a:xfrm>
            <a:off x="4648200" y="2430145"/>
            <a:ext cx="2057400" cy="1991032"/>
          </a:xfrm>
          <a:prstGeom prst="rect">
            <a:avLst/>
          </a:prstGeom>
        </p:spPr>
      </p:pic>
      <p:pic>
        <p:nvPicPr>
          <p:cNvPr id="7" name="Picture 6"/>
          <p:cNvPicPr>
            <a:picLocks noChangeAspect="1"/>
          </p:cNvPicPr>
          <p:nvPr/>
        </p:nvPicPr>
        <p:blipFill>
          <a:blip r:embed="rId3"/>
          <a:stretch>
            <a:fillRect/>
          </a:stretch>
        </p:blipFill>
        <p:spPr>
          <a:xfrm>
            <a:off x="7391400" y="2430145"/>
            <a:ext cx="2057400" cy="1991032"/>
          </a:xfrm>
          <a:prstGeom prst="rect">
            <a:avLst/>
          </a:prstGeom>
        </p:spPr>
      </p:pic>
      <p:sp>
        <p:nvSpPr>
          <p:cNvPr id="8" name="TextBox 7"/>
          <p:cNvSpPr txBox="1"/>
          <p:nvPr/>
        </p:nvSpPr>
        <p:spPr>
          <a:xfrm>
            <a:off x="5468548" y="4724033"/>
            <a:ext cx="471283" cy="245837"/>
          </a:xfrm>
          <a:prstGeom prst="rect">
            <a:avLst/>
          </a:prstGeom>
        </p:spPr>
        <p:txBody>
          <a:bodyPr vert="horz" wrap="none" lIns="0" tIns="0" rIns="0" bIns="0" rtlCol="0" anchor="ctr" anchorCtr="0">
            <a:spAutoFit/>
          </a:bodyPr>
          <a:lstStyle/>
          <a:p>
            <a:pPr algn="ctr">
              <a:lnSpc>
                <a:spcPct val="85000"/>
              </a:lnSpc>
              <a:spcBef>
                <a:spcPts val="600"/>
              </a:spcBef>
            </a:pPr>
            <a:r>
              <a:rPr lang="en-US" sz="1800" b="1" dirty="0">
                <a:latin typeface="Microsoft Tai Le" charset="0"/>
                <a:ea typeface="Microsoft Tai Le" charset="0"/>
                <a:cs typeface="Microsoft Tai Le" charset="0"/>
              </a:rPr>
              <a:t>GPU</a:t>
            </a:r>
          </a:p>
        </p:txBody>
      </p:sp>
      <p:sp>
        <p:nvSpPr>
          <p:cNvPr id="9" name="TextBox 8"/>
          <p:cNvSpPr txBox="1"/>
          <p:nvPr/>
        </p:nvSpPr>
        <p:spPr>
          <a:xfrm>
            <a:off x="8221365" y="4724033"/>
            <a:ext cx="452048" cy="245837"/>
          </a:xfrm>
          <a:prstGeom prst="rect">
            <a:avLst/>
          </a:prstGeom>
        </p:spPr>
        <p:txBody>
          <a:bodyPr vert="horz" wrap="none" lIns="0" tIns="0" rIns="0" bIns="0" rtlCol="0" anchor="ctr" anchorCtr="0">
            <a:spAutoFit/>
          </a:bodyPr>
          <a:lstStyle/>
          <a:p>
            <a:pPr algn="ctr">
              <a:lnSpc>
                <a:spcPct val="85000"/>
              </a:lnSpc>
              <a:spcBef>
                <a:spcPts val="600"/>
              </a:spcBef>
            </a:pPr>
            <a:r>
              <a:rPr lang="en-US" sz="1800" b="1" dirty="0">
                <a:latin typeface="Microsoft Tai Le" charset="0"/>
                <a:ea typeface="Microsoft Tai Le" charset="0"/>
                <a:cs typeface="Microsoft Tai Le" charset="0"/>
              </a:rPr>
              <a:t>CPU</a:t>
            </a:r>
          </a:p>
        </p:txBody>
      </p:sp>
      <p:pic>
        <p:nvPicPr>
          <p:cNvPr id="11" name="Picture 10"/>
          <p:cNvPicPr>
            <a:picLocks noChangeAspect="1"/>
          </p:cNvPicPr>
          <p:nvPr/>
        </p:nvPicPr>
        <p:blipFill>
          <a:blip r:embed="rId4"/>
          <a:stretch>
            <a:fillRect/>
          </a:stretch>
        </p:blipFill>
        <p:spPr>
          <a:xfrm flipV="1">
            <a:off x="3810000" y="6031529"/>
            <a:ext cx="6096000" cy="1544374"/>
          </a:xfrm>
          <a:prstGeom prst="rect">
            <a:avLst/>
          </a:prstGeom>
        </p:spPr>
      </p:pic>
      <p:sp>
        <p:nvSpPr>
          <p:cNvPr id="12" name="Rectangle 11"/>
          <p:cNvSpPr/>
          <p:nvPr/>
        </p:nvSpPr>
        <p:spPr>
          <a:xfrm>
            <a:off x="3810000" y="5569937"/>
            <a:ext cx="5029200" cy="367827"/>
          </a:xfrm>
          <a:prstGeom prst="rect">
            <a:avLst/>
          </a:prstGeom>
          <a:solidFill>
            <a:schemeClr val="accent1"/>
          </a:solid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lIns="182880" tIns="182880" rIns="182880" bIns="182880" rtlCol="0" anchor="ctr" anchorCtr="0">
            <a:noAutofit/>
          </a:bodyPr>
          <a:lstStyle/>
          <a:p>
            <a:pPr algn="ctr">
              <a:lnSpc>
                <a:spcPct val="85000"/>
              </a:lnSpc>
              <a:spcBef>
                <a:spcPts val="600"/>
              </a:spcBef>
            </a:pPr>
            <a:endParaRPr lang="en-US" sz="2800" dirty="0" err="1">
              <a:solidFill>
                <a:schemeClr val="tx2"/>
              </a:solidFill>
            </a:endParaRPr>
          </a:p>
        </p:txBody>
      </p:sp>
      <p:sp>
        <p:nvSpPr>
          <p:cNvPr id="13" name="TextBox 12"/>
          <p:cNvSpPr txBox="1"/>
          <p:nvPr/>
        </p:nvSpPr>
        <p:spPr>
          <a:xfrm>
            <a:off x="4690982" y="5632102"/>
            <a:ext cx="2969744" cy="240885"/>
          </a:xfrm>
          <a:prstGeom prst="rect">
            <a:avLst/>
          </a:prstGeom>
        </p:spPr>
        <p:txBody>
          <a:bodyPr vert="horz" wrap="square" lIns="0" tIns="0" rIns="0" bIns="0" rtlCol="0" anchor="ctr" anchorCtr="0">
            <a:spAutoFit/>
          </a:bodyPr>
          <a:lstStyle/>
          <a:p>
            <a:pPr algn="ctr">
              <a:lnSpc>
                <a:spcPct val="85000"/>
              </a:lnSpc>
              <a:spcBef>
                <a:spcPts val="600"/>
              </a:spcBef>
            </a:pPr>
            <a:r>
              <a:rPr lang="en-US" sz="1800" b="1" dirty="0">
                <a:solidFill>
                  <a:schemeClr val="tx2"/>
                </a:solidFill>
                <a:latin typeface="Microsoft Tai Le" charset="0"/>
                <a:ea typeface="Microsoft Tai Le" charset="0"/>
                <a:cs typeface="Microsoft Tai Le" charset="0"/>
              </a:rPr>
              <a:t>Computation Intensive</a:t>
            </a:r>
          </a:p>
        </p:txBody>
      </p:sp>
      <p:sp>
        <p:nvSpPr>
          <p:cNvPr id="14" name="Rectangle 13"/>
          <p:cNvSpPr/>
          <p:nvPr/>
        </p:nvSpPr>
        <p:spPr>
          <a:xfrm>
            <a:off x="8993706" y="5606077"/>
            <a:ext cx="802320" cy="310612"/>
          </a:xfrm>
          <a:prstGeom prst="rect">
            <a:avLst/>
          </a:prstGeom>
          <a:solidFill>
            <a:srgbClr val="FFA400"/>
          </a:solid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lIns="182880" tIns="182880" rIns="182880" bIns="182880" rtlCol="0" anchor="ctr" anchorCtr="0">
            <a:noAutofit/>
          </a:bodyPr>
          <a:lstStyle/>
          <a:p>
            <a:pPr algn="ctr">
              <a:lnSpc>
                <a:spcPct val="85000"/>
              </a:lnSpc>
              <a:spcBef>
                <a:spcPts val="600"/>
              </a:spcBef>
            </a:pPr>
            <a:endParaRPr lang="en-US" sz="2800" dirty="0" err="1">
              <a:solidFill>
                <a:schemeClr val="tx2"/>
              </a:solidFill>
            </a:endParaRPr>
          </a:p>
        </p:txBody>
      </p:sp>
      <p:sp>
        <p:nvSpPr>
          <p:cNvPr id="15" name="TextBox 14"/>
          <p:cNvSpPr txBox="1"/>
          <p:nvPr/>
        </p:nvSpPr>
        <p:spPr>
          <a:xfrm>
            <a:off x="8489208" y="5627150"/>
            <a:ext cx="1780905" cy="245837"/>
          </a:xfrm>
          <a:prstGeom prst="rect">
            <a:avLst/>
          </a:prstGeom>
        </p:spPr>
        <p:txBody>
          <a:bodyPr vert="horz" wrap="square" lIns="0" tIns="0" rIns="0" bIns="0" rtlCol="0" anchor="ctr" anchorCtr="0">
            <a:spAutoFit/>
          </a:bodyPr>
          <a:lstStyle/>
          <a:p>
            <a:pPr algn="ctr">
              <a:lnSpc>
                <a:spcPct val="85000"/>
              </a:lnSpc>
              <a:spcBef>
                <a:spcPts val="600"/>
              </a:spcBef>
            </a:pPr>
            <a:r>
              <a:rPr lang="en-US" sz="1800" b="1" dirty="0">
                <a:solidFill>
                  <a:schemeClr val="tx2"/>
                </a:solidFill>
                <a:latin typeface="Microsoft Tai Le" charset="0"/>
                <a:ea typeface="Microsoft Tai Le" charset="0"/>
                <a:cs typeface="Microsoft Tai Le" charset="0"/>
              </a:rPr>
              <a:t>Other</a:t>
            </a:r>
          </a:p>
        </p:txBody>
      </p:sp>
      <p:cxnSp>
        <p:nvCxnSpPr>
          <p:cNvPr id="17" name="Straight Arrow Connector 16"/>
          <p:cNvCxnSpPr/>
          <p:nvPr/>
        </p:nvCxnSpPr>
        <p:spPr>
          <a:xfrm flipH="1" flipV="1">
            <a:off x="5715002" y="5029201"/>
            <a:ext cx="685798" cy="453635"/>
          </a:xfrm>
          <a:prstGeom prst="straightConnector1">
            <a:avLst/>
          </a:prstGeom>
          <a:ln w="76200">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a:endCxn id="9" idx="2"/>
          </p:cNvCxnSpPr>
          <p:nvPr/>
        </p:nvCxnSpPr>
        <p:spPr>
          <a:xfrm flipH="1" flipV="1">
            <a:off x="8447389" y="4969870"/>
            <a:ext cx="696611" cy="512966"/>
          </a:xfrm>
          <a:prstGeom prst="straightConnector1">
            <a:avLst/>
          </a:prstGeom>
          <a:ln w="76200">
            <a:solidFill>
              <a:srgbClr val="FFA400"/>
            </a:solidFill>
            <a:tailEnd type="triangle"/>
          </a:ln>
          <a:effectLst/>
        </p:spPr>
        <p:style>
          <a:lnRef idx="2">
            <a:schemeClr val="accent1"/>
          </a:lnRef>
          <a:fillRef idx="0">
            <a:schemeClr val="accent1"/>
          </a:fillRef>
          <a:effectRef idx="1">
            <a:schemeClr val="accent1"/>
          </a:effectRef>
          <a:fontRef idx="minor">
            <a:schemeClr val="tx1"/>
          </a:fontRef>
        </p:style>
      </p:cxnSp>
      <p:sp>
        <p:nvSpPr>
          <p:cNvPr id="5" name="TextBox 4"/>
          <p:cNvSpPr txBox="1"/>
          <p:nvPr/>
        </p:nvSpPr>
        <p:spPr>
          <a:xfrm>
            <a:off x="1097313" y="2989886"/>
            <a:ext cx="2599494" cy="938719"/>
          </a:xfrm>
          <a:prstGeom prst="rect">
            <a:avLst/>
          </a:prstGeom>
        </p:spPr>
        <p:txBody>
          <a:bodyPr vert="horz" wrap="none" lIns="0" tIns="0" rIns="0" bIns="0" rtlCol="0" anchor="ctr" anchorCtr="0">
            <a:spAutoFit/>
          </a:bodyPr>
          <a:lstStyle/>
          <a:p>
            <a:pPr algn="ctr">
              <a:lnSpc>
                <a:spcPct val="85000"/>
              </a:lnSpc>
              <a:spcBef>
                <a:spcPts val="600"/>
              </a:spcBef>
            </a:pPr>
            <a:r>
              <a:rPr lang="en-US" sz="2000" dirty="0" err="1"/>
              <a:t>Nvidia</a:t>
            </a:r>
            <a:r>
              <a:rPr lang="en-US" sz="2000" dirty="0"/>
              <a:t> Tesla K40:</a:t>
            </a:r>
          </a:p>
          <a:p>
            <a:pPr algn="ctr">
              <a:lnSpc>
                <a:spcPct val="85000"/>
              </a:lnSpc>
              <a:spcBef>
                <a:spcPts val="600"/>
              </a:spcBef>
            </a:pPr>
            <a:r>
              <a:rPr lang="en-US" sz="2000" dirty="0"/>
              <a:t>2880 CUDA cores.</a:t>
            </a:r>
          </a:p>
          <a:p>
            <a:pPr algn="ctr">
              <a:lnSpc>
                <a:spcPct val="85000"/>
              </a:lnSpc>
              <a:spcBef>
                <a:spcPts val="600"/>
              </a:spcBef>
            </a:pPr>
            <a:r>
              <a:rPr lang="en-US" sz="2000" dirty="0"/>
              <a:t>$2265.00 =&gt; $0.78 / core</a:t>
            </a:r>
          </a:p>
        </p:txBody>
      </p:sp>
      <p:cxnSp>
        <p:nvCxnSpPr>
          <p:cNvPr id="18" name="Straight Arrow Connector 17"/>
          <p:cNvCxnSpPr/>
          <p:nvPr/>
        </p:nvCxnSpPr>
        <p:spPr>
          <a:xfrm>
            <a:off x="3810000" y="3425660"/>
            <a:ext cx="725007" cy="33586"/>
          </a:xfrm>
          <a:prstGeom prst="straightConnector1">
            <a:avLst/>
          </a:prstGeom>
          <a:ln w="76200">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11049000" y="2956300"/>
            <a:ext cx="2535374" cy="938719"/>
          </a:xfrm>
          <a:prstGeom prst="rect">
            <a:avLst/>
          </a:prstGeom>
        </p:spPr>
        <p:txBody>
          <a:bodyPr vert="horz" wrap="none" lIns="0" tIns="0" rIns="0" bIns="0" rtlCol="0" anchor="ctr" anchorCtr="0">
            <a:spAutoFit/>
          </a:bodyPr>
          <a:lstStyle/>
          <a:p>
            <a:pPr algn="ctr">
              <a:lnSpc>
                <a:spcPct val="85000"/>
              </a:lnSpc>
              <a:spcBef>
                <a:spcPts val="600"/>
              </a:spcBef>
            </a:pPr>
            <a:r>
              <a:rPr lang="en-US" sz="2000" dirty="0"/>
              <a:t>Intel Xeon E5-2697</a:t>
            </a:r>
          </a:p>
          <a:p>
            <a:pPr algn="ctr">
              <a:lnSpc>
                <a:spcPct val="85000"/>
              </a:lnSpc>
              <a:spcBef>
                <a:spcPts val="600"/>
              </a:spcBef>
            </a:pPr>
            <a:r>
              <a:rPr lang="en-US" sz="2000" dirty="0"/>
              <a:t>14 cores</a:t>
            </a:r>
          </a:p>
          <a:p>
            <a:pPr algn="ctr">
              <a:lnSpc>
                <a:spcPct val="85000"/>
              </a:lnSpc>
              <a:spcBef>
                <a:spcPts val="600"/>
              </a:spcBef>
            </a:pPr>
            <a:r>
              <a:rPr lang="en-US" sz="2000" dirty="0"/>
              <a:t>$2295.00 =&gt; $163 / core</a:t>
            </a:r>
          </a:p>
        </p:txBody>
      </p:sp>
      <p:cxnSp>
        <p:nvCxnSpPr>
          <p:cNvPr id="23" name="Straight Arrow Connector 22"/>
          <p:cNvCxnSpPr/>
          <p:nvPr/>
        </p:nvCxnSpPr>
        <p:spPr>
          <a:xfrm flipH="1">
            <a:off x="9796027" y="3412889"/>
            <a:ext cx="948173" cy="12771"/>
          </a:xfrm>
          <a:prstGeom prst="straightConnector1">
            <a:avLst/>
          </a:prstGeom>
          <a:ln w="76200">
            <a:solidFill>
              <a:srgbClr val="FFA400"/>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94210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6" presetClass="emph" presetSubtype="0" fill="hold" grpId="1" nodeType="clickEffect">
                                  <p:stCondLst>
                                    <p:cond delay="0"/>
                                  </p:stCondLst>
                                  <p:childTnLst>
                                    <p:animScale>
                                      <p:cBhvr>
                                        <p:cTn id="34" dur="1000" fill="hold"/>
                                        <p:tgtEl>
                                          <p:spTgt spid="12"/>
                                        </p:tgtEl>
                                      </p:cBhvr>
                                      <p:by x="5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P spid="13" grpId="0"/>
      <p:bldP spid="14" grpId="0" animBg="1"/>
      <p:bldP spid="15" grpId="0"/>
      <p:bldP spid="5" grpId="0"/>
      <p:bldP spid="21"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E10F16-6230-1C4B-AEB7-0DE8B561D10B}"/>
              </a:ext>
            </a:extLst>
          </p:cNvPr>
          <p:cNvSpPr>
            <a:spLocks noGrp="1"/>
          </p:cNvSpPr>
          <p:nvPr>
            <p:ph type="ctrTitle"/>
          </p:nvPr>
        </p:nvSpPr>
        <p:spPr/>
        <p:txBody>
          <a:bodyPr/>
          <a:lstStyle/>
          <a:p>
            <a:r>
              <a:rPr lang="en-US" dirty="0"/>
              <a:t>Once you get started, you will find:</a:t>
            </a:r>
          </a:p>
        </p:txBody>
      </p:sp>
      <p:sp>
        <p:nvSpPr>
          <p:cNvPr id="3" name="Text Placeholder 13">
            <a:extLst>
              <a:ext uri="{FF2B5EF4-FFF2-40B4-BE49-F238E27FC236}">
                <a16:creationId xmlns:a16="http://schemas.microsoft.com/office/drawing/2014/main" id="{E8998EBE-310B-DB47-AE84-FE60C2C3A619}"/>
              </a:ext>
            </a:extLst>
          </p:cNvPr>
          <p:cNvSpPr txBox="1">
            <a:spLocks/>
          </p:cNvSpPr>
          <p:nvPr/>
        </p:nvSpPr>
        <p:spPr>
          <a:xfrm>
            <a:off x="537655" y="1607302"/>
            <a:ext cx="2333561" cy="587258"/>
          </a:xfrm>
          <a:prstGeom prst="rect">
            <a:avLst/>
          </a:prstGeom>
        </p:spPr>
        <p:txBody>
          <a:bodyPr/>
          <a:lstStyle>
            <a:lvl1pPr marL="411480" indent="-411480" algn="l" defTabSz="548640" rtl="0" eaLnBrk="1" fontAlgn="base" hangingPunct="1">
              <a:lnSpc>
                <a:spcPct val="90000"/>
              </a:lnSpc>
              <a:spcBef>
                <a:spcPts val="1200"/>
              </a:spcBef>
              <a:spcAft>
                <a:spcPct val="0"/>
              </a:spcAft>
              <a:buClr>
                <a:schemeClr val="accent1"/>
              </a:buClr>
              <a:buSzPct val="110000"/>
              <a:buFont typeface="Arial" panose="020B0604020202020204" pitchFamily="34" charset="0"/>
              <a:buChar char="•"/>
              <a:defRPr sz="2800" kern="1200">
                <a:solidFill>
                  <a:schemeClr val="tx1"/>
                </a:solidFill>
                <a:latin typeface="+mn-lt"/>
                <a:ea typeface="ヒラギノ角ゴ Pro W3" charset="-128"/>
                <a:cs typeface="ヒラギノ角ゴ Pro W3" charset="-128"/>
              </a:defRPr>
            </a:lvl1pPr>
            <a:lvl2pPr marL="891540" indent="-342900" algn="l" defTabSz="548640" rtl="0" eaLnBrk="1" fontAlgn="base" hangingPunct="1">
              <a:lnSpc>
                <a:spcPct val="90000"/>
              </a:lnSpc>
              <a:spcBef>
                <a:spcPts val="600"/>
              </a:spcBef>
              <a:spcAft>
                <a:spcPct val="0"/>
              </a:spcAft>
              <a:buClr>
                <a:schemeClr val="accent1"/>
              </a:buClr>
              <a:buSzPct val="110000"/>
              <a:buFont typeface="Arial" panose="020B0604020202020204" pitchFamily="34" charset="0"/>
              <a:buChar char="•"/>
              <a:defRPr sz="2400" kern="1200">
                <a:solidFill>
                  <a:schemeClr val="tx1"/>
                </a:solidFill>
                <a:latin typeface="+mn-lt"/>
                <a:ea typeface="ヒラギノ角ゴ Pro W3" charset="-128"/>
                <a:cs typeface="ヒラギノ角ゴ Pro W3" charset="-128"/>
              </a:defRPr>
            </a:lvl2pPr>
            <a:lvl3pPr marL="1371600" indent="-274320" algn="l" defTabSz="548640" rtl="0" eaLnBrk="1" fontAlgn="base" hangingPunct="1">
              <a:spcBef>
                <a:spcPct val="20000"/>
              </a:spcBef>
              <a:spcAft>
                <a:spcPct val="0"/>
              </a:spcAft>
              <a:buFont typeface="Arial" charset="0"/>
              <a:buChar char="•"/>
              <a:defRPr sz="2800" kern="1200">
                <a:solidFill>
                  <a:schemeClr val="tx1"/>
                </a:solidFill>
                <a:latin typeface="+mn-lt"/>
                <a:ea typeface="ヒラギノ角ゴ Pro W3" charset="-128"/>
                <a:cs typeface="ヒラギノ角ゴ Pro W3" charset="-128"/>
              </a:defRPr>
            </a:lvl3pPr>
            <a:lvl4pPr marL="1920240" indent="-274320" algn="l" defTabSz="548640" rtl="0" eaLnBrk="1" fontAlgn="base" hangingPunct="1">
              <a:spcBef>
                <a:spcPct val="20000"/>
              </a:spcBef>
              <a:spcAft>
                <a:spcPct val="0"/>
              </a:spcAft>
              <a:buFont typeface="Arial" charset="0"/>
              <a:buChar char="–"/>
              <a:defRPr sz="2800" kern="1200">
                <a:solidFill>
                  <a:schemeClr val="tx1"/>
                </a:solidFill>
                <a:latin typeface="+mn-lt"/>
                <a:ea typeface="ヒラギノ角ゴ Pro W3" charset="-128"/>
                <a:cs typeface="ヒラギノ角ゴ Pro W3" charset="-128"/>
              </a:defRPr>
            </a:lvl4pPr>
            <a:lvl5pPr marL="2468880" indent="-274320" algn="l" defTabSz="548640" rtl="0" eaLnBrk="1" fontAlgn="base" hangingPunct="1">
              <a:spcBef>
                <a:spcPct val="20000"/>
              </a:spcBef>
              <a:spcAft>
                <a:spcPct val="0"/>
              </a:spcAft>
              <a:buFont typeface="Arial" charset="0"/>
              <a:buChar char="»"/>
              <a:defRPr sz="2800" kern="1200">
                <a:solidFill>
                  <a:schemeClr val="tx1"/>
                </a:solidFill>
                <a:latin typeface="+mn-lt"/>
                <a:ea typeface="ヒラギノ角ゴ Pro W3" charset="-128"/>
                <a:cs typeface="ヒラギノ角ゴ Pro W3" charset="-128"/>
              </a:defRPr>
            </a:lvl5pPr>
            <a:lvl6pPr marL="3017520" indent="-274320" algn="l" defTabSz="548640" rtl="0" eaLnBrk="1" latinLnBrk="0" hangingPunct="1">
              <a:spcBef>
                <a:spcPct val="20000"/>
              </a:spcBef>
              <a:buFont typeface="Arial"/>
              <a:buChar char="•"/>
              <a:defRPr sz="2400" kern="1200">
                <a:solidFill>
                  <a:schemeClr val="tx1"/>
                </a:solidFill>
                <a:latin typeface="+mn-lt"/>
                <a:ea typeface="+mn-ea"/>
                <a:cs typeface="+mn-cs"/>
              </a:defRPr>
            </a:lvl6pPr>
            <a:lvl7pPr marL="3566160" indent="-274320" algn="l" defTabSz="548640" rtl="0" eaLnBrk="1" latinLnBrk="0" hangingPunct="1">
              <a:spcBef>
                <a:spcPct val="20000"/>
              </a:spcBef>
              <a:buFont typeface="Arial"/>
              <a:buChar char="•"/>
              <a:defRPr sz="2400" kern="1200">
                <a:solidFill>
                  <a:schemeClr val="tx1"/>
                </a:solidFill>
                <a:latin typeface="+mn-lt"/>
                <a:ea typeface="+mn-ea"/>
                <a:cs typeface="+mn-cs"/>
              </a:defRPr>
            </a:lvl7pPr>
            <a:lvl8pPr marL="4114800" indent="-274320" algn="l" defTabSz="548640" rtl="0" eaLnBrk="1" latinLnBrk="0" hangingPunct="1">
              <a:spcBef>
                <a:spcPct val="20000"/>
              </a:spcBef>
              <a:buFont typeface="Arial"/>
              <a:buChar char="•"/>
              <a:defRPr sz="2400" kern="1200">
                <a:solidFill>
                  <a:schemeClr val="tx1"/>
                </a:solidFill>
                <a:latin typeface="+mn-lt"/>
                <a:ea typeface="+mn-ea"/>
                <a:cs typeface="+mn-cs"/>
              </a:defRPr>
            </a:lvl8pPr>
            <a:lvl9pPr marL="4663440" indent="-274320" algn="l" defTabSz="548640" rtl="0" eaLnBrk="1" latinLnBrk="0" hangingPunct="1">
              <a:spcBef>
                <a:spcPct val="20000"/>
              </a:spcBef>
              <a:buFont typeface="Arial"/>
              <a:buChar char="•"/>
              <a:defRPr sz="2400" kern="1200">
                <a:solidFill>
                  <a:schemeClr val="tx1"/>
                </a:solidFill>
                <a:latin typeface="+mn-lt"/>
                <a:ea typeface="+mn-ea"/>
                <a:cs typeface="+mn-cs"/>
              </a:defRPr>
            </a:lvl9pPr>
          </a:lstStyle>
          <a:p>
            <a:pPr marL="0" indent="0">
              <a:buNone/>
            </a:pPr>
            <a:r>
              <a:rPr lang="en-US" dirty="0"/>
              <a:t>CPU is like</a:t>
            </a:r>
          </a:p>
        </p:txBody>
      </p:sp>
      <p:pic>
        <p:nvPicPr>
          <p:cNvPr id="4" name="Picture 3">
            <a:extLst>
              <a:ext uri="{FF2B5EF4-FFF2-40B4-BE49-F238E27FC236}">
                <a16:creationId xmlns:a16="http://schemas.microsoft.com/office/drawing/2014/main" id="{57B936E0-AC9B-C242-8594-EFF0CE7F220A}"/>
              </a:ext>
            </a:extLst>
          </p:cNvPr>
          <p:cNvPicPr>
            <a:picLocks noChangeAspect="1"/>
          </p:cNvPicPr>
          <p:nvPr/>
        </p:nvPicPr>
        <p:blipFill>
          <a:blip r:embed="rId2"/>
          <a:stretch>
            <a:fillRect/>
          </a:stretch>
        </p:blipFill>
        <p:spPr>
          <a:xfrm>
            <a:off x="537655" y="2066544"/>
            <a:ext cx="3215640" cy="3215640"/>
          </a:xfrm>
          <a:prstGeom prst="rect">
            <a:avLst/>
          </a:prstGeom>
        </p:spPr>
      </p:pic>
      <p:pic>
        <p:nvPicPr>
          <p:cNvPr id="5" name="Picture 4">
            <a:extLst>
              <a:ext uri="{FF2B5EF4-FFF2-40B4-BE49-F238E27FC236}">
                <a16:creationId xmlns:a16="http://schemas.microsoft.com/office/drawing/2014/main" id="{DBDA5D9A-5E45-8D48-A688-C3B813DC01B7}"/>
              </a:ext>
            </a:extLst>
          </p:cNvPr>
          <p:cNvPicPr>
            <a:picLocks noChangeAspect="1"/>
          </p:cNvPicPr>
          <p:nvPr/>
        </p:nvPicPr>
        <p:blipFill>
          <a:blip r:embed="rId3"/>
          <a:stretch>
            <a:fillRect/>
          </a:stretch>
        </p:blipFill>
        <p:spPr>
          <a:xfrm>
            <a:off x="4742688" y="1346200"/>
            <a:ext cx="3285744" cy="3285744"/>
          </a:xfrm>
          <a:prstGeom prst="rect">
            <a:avLst/>
          </a:prstGeom>
        </p:spPr>
      </p:pic>
      <p:pic>
        <p:nvPicPr>
          <p:cNvPr id="6" name="Picture 5">
            <a:extLst>
              <a:ext uri="{FF2B5EF4-FFF2-40B4-BE49-F238E27FC236}">
                <a16:creationId xmlns:a16="http://schemas.microsoft.com/office/drawing/2014/main" id="{C0FB9F6F-ACBE-B84A-9726-1C9CBE1A4A32}"/>
              </a:ext>
            </a:extLst>
          </p:cNvPr>
          <p:cNvPicPr>
            <a:picLocks noChangeAspect="1"/>
          </p:cNvPicPr>
          <p:nvPr/>
        </p:nvPicPr>
        <p:blipFill>
          <a:blip r:embed="rId4"/>
          <a:stretch>
            <a:fillRect/>
          </a:stretch>
        </p:blipFill>
        <p:spPr>
          <a:xfrm>
            <a:off x="5756021" y="4631944"/>
            <a:ext cx="1259078" cy="1020874"/>
          </a:xfrm>
          <a:prstGeom prst="rect">
            <a:avLst/>
          </a:prstGeom>
        </p:spPr>
      </p:pic>
      <p:pic>
        <p:nvPicPr>
          <p:cNvPr id="7" name="Picture 6">
            <a:extLst>
              <a:ext uri="{FF2B5EF4-FFF2-40B4-BE49-F238E27FC236}">
                <a16:creationId xmlns:a16="http://schemas.microsoft.com/office/drawing/2014/main" id="{63DD3792-F96A-8046-B6A9-163D4E7F7498}"/>
              </a:ext>
            </a:extLst>
          </p:cNvPr>
          <p:cNvPicPr>
            <a:picLocks noChangeAspect="1"/>
          </p:cNvPicPr>
          <p:nvPr/>
        </p:nvPicPr>
        <p:blipFill>
          <a:blip r:embed="rId5"/>
          <a:stretch>
            <a:fillRect/>
          </a:stretch>
        </p:blipFill>
        <p:spPr>
          <a:xfrm>
            <a:off x="9805132" y="765065"/>
            <a:ext cx="3127620" cy="2858990"/>
          </a:xfrm>
          <a:prstGeom prst="rect">
            <a:avLst/>
          </a:prstGeom>
        </p:spPr>
      </p:pic>
      <p:pic>
        <p:nvPicPr>
          <p:cNvPr id="8" name="Picture 7">
            <a:extLst>
              <a:ext uri="{FF2B5EF4-FFF2-40B4-BE49-F238E27FC236}">
                <a16:creationId xmlns:a16="http://schemas.microsoft.com/office/drawing/2014/main" id="{83A0F788-D32B-2246-95B1-D9283CFFF8CC}"/>
              </a:ext>
            </a:extLst>
          </p:cNvPr>
          <p:cNvPicPr>
            <a:picLocks noChangeAspect="1"/>
          </p:cNvPicPr>
          <p:nvPr/>
        </p:nvPicPr>
        <p:blipFill>
          <a:blip r:embed="rId6"/>
          <a:stretch>
            <a:fillRect/>
          </a:stretch>
        </p:blipFill>
        <p:spPr>
          <a:xfrm>
            <a:off x="9805132" y="3710075"/>
            <a:ext cx="3256106" cy="637794"/>
          </a:xfrm>
          <a:prstGeom prst="rect">
            <a:avLst/>
          </a:prstGeom>
        </p:spPr>
      </p:pic>
      <p:pic>
        <p:nvPicPr>
          <p:cNvPr id="9" name="Picture 8">
            <a:extLst>
              <a:ext uri="{FF2B5EF4-FFF2-40B4-BE49-F238E27FC236}">
                <a16:creationId xmlns:a16="http://schemas.microsoft.com/office/drawing/2014/main" id="{6BF119EB-6ADE-974E-B5E8-DBC6B07B2CC0}"/>
              </a:ext>
            </a:extLst>
          </p:cNvPr>
          <p:cNvPicPr>
            <a:picLocks noChangeAspect="1"/>
          </p:cNvPicPr>
          <p:nvPr/>
        </p:nvPicPr>
        <p:blipFill>
          <a:blip r:embed="rId7"/>
          <a:stretch>
            <a:fillRect/>
          </a:stretch>
        </p:blipFill>
        <p:spPr>
          <a:xfrm>
            <a:off x="8615108" y="4433889"/>
            <a:ext cx="2832100" cy="2362200"/>
          </a:xfrm>
          <a:prstGeom prst="rect">
            <a:avLst/>
          </a:prstGeom>
        </p:spPr>
      </p:pic>
      <p:pic>
        <p:nvPicPr>
          <p:cNvPr id="10" name="Picture 9">
            <a:extLst>
              <a:ext uri="{FF2B5EF4-FFF2-40B4-BE49-F238E27FC236}">
                <a16:creationId xmlns:a16="http://schemas.microsoft.com/office/drawing/2014/main" id="{55E1BA51-7630-1442-8FCF-A28C5A55F7B1}"/>
              </a:ext>
            </a:extLst>
          </p:cNvPr>
          <p:cNvPicPr>
            <a:picLocks noChangeAspect="1"/>
          </p:cNvPicPr>
          <p:nvPr/>
        </p:nvPicPr>
        <p:blipFill>
          <a:blip r:embed="rId8"/>
          <a:stretch>
            <a:fillRect/>
          </a:stretch>
        </p:blipFill>
        <p:spPr>
          <a:xfrm>
            <a:off x="8844572" y="6882109"/>
            <a:ext cx="3401993" cy="736514"/>
          </a:xfrm>
          <a:prstGeom prst="rect">
            <a:avLst/>
          </a:prstGeom>
        </p:spPr>
      </p:pic>
      <p:sp>
        <p:nvSpPr>
          <p:cNvPr id="11" name="Text Placeholder 13">
            <a:extLst>
              <a:ext uri="{FF2B5EF4-FFF2-40B4-BE49-F238E27FC236}">
                <a16:creationId xmlns:a16="http://schemas.microsoft.com/office/drawing/2014/main" id="{0AECCDE0-7336-104C-9CC9-48FACE6BFA92}"/>
              </a:ext>
            </a:extLst>
          </p:cNvPr>
          <p:cNvSpPr txBox="1">
            <a:spLocks/>
          </p:cNvSpPr>
          <p:nvPr/>
        </p:nvSpPr>
        <p:spPr>
          <a:xfrm>
            <a:off x="3105878" y="6796089"/>
            <a:ext cx="5215892" cy="587258"/>
          </a:xfrm>
          <a:prstGeom prst="rect">
            <a:avLst/>
          </a:prstGeom>
        </p:spPr>
        <p:txBody>
          <a:bodyPr/>
          <a:lstStyle>
            <a:lvl1pPr marL="411480" indent="-411480" algn="l" defTabSz="548640" rtl="0" eaLnBrk="1" fontAlgn="base" hangingPunct="1">
              <a:lnSpc>
                <a:spcPct val="90000"/>
              </a:lnSpc>
              <a:spcBef>
                <a:spcPts val="1200"/>
              </a:spcBef>
              <a:spcAft>
                <a:spcPct val="0"/>
              </a:spcAft>
              <a:buClr>
                <a:schemeClr val="accent1"/>
              </a:buClr>
              <a:buSzPct val="110000"/>
              <a:buFont typeface="Arial" panose="020B0604020202020204" pitchFamily="34" charset="0"/>
              <a:buChar char="•"/>
              <a:defRPr sz="2800" kern="1200">
                <a:solidFill>
                  <a:schemeClr val="tx1"/>
                </a:solidFill>
                <a:latin typeface="+mn-lt"/>
                <a:ea typeface="ヒラギノ角ゴ Pro W3" charset="-128"/>
                <a:cs typeface="ヒラギノ角ゴ Pro W3" charset="-128"/>
              </a:defRPr>
            </a:lvl1pPr>
            <a:lvl2pPr marL="891540" indent="-342900" algn="l" defTabSz="548640" rtl="0" eaLnBrk="1" fontAlgn="base" hangingPunct="1">
              <a:lnSpc>
                <a:spcPct val="90000"/>
              </a:lnSpc>
              <a:spcBef>
                <a:spcPts val="600"/>
              </a:spcBef>
              <a:spcAft>
                <a:spcPct val="0"/>
              </a:spcAft>
              <a:buClr>
                <a:schemeClr val="accent1"/>
              </a:buClr>
              <a:buSzPct val="110000"/>
              <a:buFont typeface="Arial" panose="020B0604020202020204" pitchFamily="34" charset="0"/>
              <a:buChar char="•"/>
              <a:defRPr sz="2400" kern="1200">
                <a:solidFill>
                  <a:schemeClr val="tx1"/>
                </a:solidFill>
                <a:latin typeface="+mn-lt"/>
                <a:ea typeface="ヒラギノ角ゴ Pro W3" charset="-128"/>
                <a:cs typeface="ヒラギノ角ゴ Pro W3" charset="-128"/>
              </a:defRPr>
            </a:lvl2pPr>
            <a:lvl3pPr marL="1371600" indent="-274320" algn="l" defTabSz="548640" rtl="0" eaLnBrk="1" fontAlgn="base" hangingPunct="1">
              <a:spcBef>
                <a:spcPct val="20000"/>
              </a:spcBef>
              <a:spcAft>
                <a:spcPct val="0"/>
              </a:spcAft>
              <a:buFont typeface="Arial" charset="0"/>
              <a:buChar char="•"/>
              <a:defRPr sz="2800" kern="1200">
                <a:solidFill>
                  <a:schemeClr val="tx1"/>
                </a:solidFill>
                <a:latin typeface="+mn-lt"/>
                <a:ea typeface="ヒラギノ角ゴ Pro W3" charset="-128"/>
                <a:cs typeface="ヒラギノ角ゴ Pro W3" charset="-128"/>
              </a:defRPr>
            </a:lvl3pPr>
            <a:lvl4pPr marL="1920240" indent="-274320" algn="l" defTabSz="548640" rtl="0" eaLnBrk="1" fontAlgn="base" hangingPunct="1">
              <a:spcBef>
                <a:spcPct val="20000"/>
              </a:spcBef>
              <a:spcAft>
                <a:spcPct val="0"/>
              </a:spcAft>
              <a:buFont typeface="Arial" charset="0"/>
              <a:buChar char="–"/>
              <a:defRPr sz="2800" kern="1200">
                <a:solidFill>
                  <a:schemeClr val="tx1"/>
                </a:solidFill>
                <a:latin typeface="+mn-lt"/>
                <a:ea typeface="ヒラギノ角ゴ Pro W3" charset="-128"/>
                <a:cs typeface="ヒラギノ角ゴ Pro W3" charset="-128"/>
              </a:defRPr>
            </a:lvl4pPr>
            <a:lvl5pPr marL="2468880" indent="-274320" algn="l" defTabSz="548640" rtl="0" eaLnBrk="1" fontAlgn="base" hangingPunct="1">
              <a:spcBef>
                <a:spcPct val="20000"/>
              </a:spcBef>
              <a:spcAft>
                <a:spcPct val="0"/>
              </a:spcAft>
              <a:buFont typeface="Arial" charset="0"/>
              <a:buChar char="»"/>
              <a:defRPr sz="2800" kern="1200">
                <a:solidFill>
                  <a:schemeClr val="tx1"/>
                </a:solidFill>
                <a:latin typeface="+mn-lt"/>
                <a:ea typeface="ヒラギノ角ゴ Pro W3" charset="-128"/>
                <a:cs typeface="ヒラギノ角ゴ Pro W3" charset="-128"/>
              </a:defRPr>
            </a:lvl5pPr>
            <a:lvl6pPr marL="3017520" indent="-274320" algn="l" defTabSz="548640" rtl="0" eaLnBrk="1" latinLnBrk="0" hangingPunct="1">
              <a:spcBef>
                <a:spcPct val="20000"/>
              </a:spcBef>
              <a:buFont typeface="Arial"/>
              <a:buChar char="•"/>
              <a:defRPr sz="2400" kern="1200">
                <a:solidFill>
                  <a:schemeClr val="tx1"/>
                </a:solidFill>
                <a:latin typeface="+mn-lt"/>
                <a:ea typeface="+mn-ea"/>
                <a:cs typeface="+mn-cs"/>
              </a:defRPr>
            </a:lvl6pPr>
            <a:lvl7pPr marL="3566160" indent="-274320" algn="l" defTabSz="548640" rtl="0" eaLnBrk="1" latinLnBrk="0" hangingPunct="1">
              <a:spcBef>
                <a:spcPct val="20000"/>
              </a:spcBef>
              <a:buFont typeface="Arial"/>
              <a:buChar char="•"/>
              <a:defRPr sz="2400" kern="1200">
                <a:solidFill>
                  <a:schemeClr val="tx1"/>
                </a:solidFill>
                <a:latin typeface="+mn-lt"/>
                <a:ea typeface="+mn-ea"/>
                <a:cs typeface="+mn-cs"/>
              </a:defRPr>
            </a:lvl7pPr>
            <a:lvl8pPr marL="4114800" indent="-274320" algn="l" defTabSz="548640" rtl="0" eaLnBrk="1" latinLnBrk="0" hangingPunct="1">
              <a:spcBef>
                <a:spcPct val="20000"/>
              </a:spcBef>
              <a:buFont typeface="Arial"/>
              <a:buChar char="•"/>
              <a:defRPr sz="2400" kern="1200">
                <a:solidFill>
                  <a:schemeClr val="tx1"/>
                </a:solidFill>
                <a:latin typeface="+mn-lt"/>
                <a:ea typeface="+mn-ea"/>
                <a:cs typeface="+mn-cs"/>
              </a:defRPr>
            </a:lvl8pPr>
            <a:lvl9pPr marL="4663440" indent="-274320" algn="l" defTabSz="548640" rtl="0" eaLnBrk="1" latinLnBrk="0" hangingPunct="1">
              <a:spcBef>
                <a:spcPct val="20000"/>
              </a:spcBef>
              <a:buFont typeface="Arial"/>
              <a:buChar char="•"/>
              <a:defRPr sz="2400" kern="1200">
                <a:solidFill>
                  <a:schemeClr val="tx1"/>
                </a:solidFill>
                <a:latin typeface="+mn-lt"/>
                <a:ea typeface="+mn-ea"/>
                <a:cs typeface="+mn-cs"/>
              </a:defRPr>
            </a:lvl9pPr>
          </a:lstStyle>
          <a:p>
            <a:pPr marL="0" indent="0">
              <a:buNone/>
            </a:pPr>
            <a:r>
              <a:rPr lang="en-US" sz="3600" dirty="0"/>
              <a:t>Assume you got all these ..</a:t>
            </a:r>
          </a:p>
        </p:txBody>
      </p:sp>
    </p:spTree>
    <p:extLst>
      <p:ext uri="{BB962C8B-B14F-4D97-AF65-F5344CB8AC3E}">
        <p14:creationId xmlns:p14="http://schemas.microsoft.com/office/powerpoint/2010/main" val="3827523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8D09C0-8B07-8A4C-AA7C-72C859DD7433}"/>
              </a:ext>
            </a:extLst>
          </p:cNvPr>
          <p:cNvSpPr>
            <a:spLocks noGrp="1"/>
          </p:cNvSpPr>
          <p:nvPr>
            <p:ph type="ctrTitle"/>
          </p:nvPr>
        </p:nvSpPr>
        <p:spPr/>
        <p:txBody>
          <a:bodyPr/>
          <a:lstStyle/>
          <a:p>
            <a:r>
              <a:rPr lang="en-US" dirty="0"/>
              <a:t>And soon, you will compete with others ..</a:t>
            </a:r>
          </a:p>
        </p:txBody>
      </p:sp>
      <p:pic>
        <p:nvPicPr>
          <p:cNvPr id="3" name="Picture 2">
            <a:extLst>
              <a:ext uri="{FF2B5EF4-FFF2-40B4-BE49-F238E27FC236}">
                <a16:creationId xmlns:a16="http://schemas.microsoft.com/office/drawing/2014/main" id="{0143BFC7-02BE-A149-805A-E3217E5E94C0}"/>
              </a:ext>
            </a:extLst>
          </p:cNvPr>
          <p:cNvPicPr>
            <a:picLocks noChangeAspect="1"/>
          </p:cNvPicPr>
          <p:nvPr/>
        </p:nvPicPr>
        <p:blipFill>
          <a:blip r:embed="rId2"/>
          <a:stretch>
            <a:fillRect/>
          </a:stretch>
        </p:blipFill>
        <p:spPr>
          <a:xfrm>
            <a:off x="3772698" y="1996874"/>
            <a:ext cx="1905544" cy="1863199"/>
          </a:xfrm>
          <a:prstGeom prst="rect">
            <a:avLst/>
          </a:prstGeom>
        </p:spPr>
      </p:pic>
      <p:pic>
        <p:nvPicPr>
          <p:cNvPr id="4" name="Picture 3">
            <a:extLst>
              <a:ext uri="{FF2B5EF4-FFF2-40B4-BE49-F238E27FC236}">
                <a16:creationId xmlns:a16="http://schemas.microsoft.com/office/drawing/2014/main" id="{F4EE1717-B629-B844-9506-40463D29E858}"/>
              </a:ext>
            </a:extLst>
          </p:cNvPr>
          <p:cNvPicPr>
            <a:picLocks noChangeAspect="1"/>
          </p:cNvPicPr>
          <p:nvPr/>
        </p:nvPicPr>
        <p:blipFill>
          <a:blip r:embed="rId3"/>
          <a:stretch>
            <a:fillRect/>
          </a:stretch>
        </p:blipFill>
        <p:spPr>
          <a:xfrm>
            <a:off x="7905613" y="3401923"/>
            <a:ext cx="2832100" cy="2362200"/>
          </a:xfrm>
          <a:prstGeom prst="rect">
            <a:avLst/>
          </a:prstGeom>
        </p:spPr>
      </p:pic>
      <p:cxnSp>
        <p:nvCxnSpPr>
          <p:cNvPr id="6" name="Straight Arrow Connector 5">
            <a:extLst>
              <a:ext uri="{FF2B5EF4-FFF2-40B4-BE49-F238E27FC236}">
                <a16:creationId xmlns:a16="http://schemas.microsoft.com/office/drawing/2014/main" id="{CCDE7835-1ED3-7649-9A0F-795EF1AD5E6D}"/>
              </a:ext>
            </a:extLst>
          </p:cNvPr>
          <p:cNvCxnSpPr/>
          <p:nvPr/>
        </p:nvCxnSpPr>
        <p:spPr>
          <a:xfrm>
            <a:off x="5991751" y="2928473"/>
            <a:ext cx="1913862" cy="931600"/>
          </a:xfrm>
          <a:prstGeom prst="straightConnector1">
            <a:avLst/>
          </a:prstGeom>
          <a:ln w="66675">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8189571F-C94F-6347-AE6C-5B1838DF9A3F}"/>
              </a:ext>
            </a:extLst>
          </p:cNvPr>
          <p:cNvSpPr txBox="1"/>
          <p:nvPr/>
        </p:nvSpPr>
        <p:spPr>
          <a:xfrm>
            <a:off x="6785113" y="2795738"/>
            <a:ext cx="1120500" cy="369460"/>
          </a:xfrm>
          <a:prstGeom prst="rect">
            <a:avLst/>
          </a:prstGeom>
        </p:spPr>
        <p:txBody>
          <a:bodyPr vert="horz" wrap="none" lIns="0" tIns="0" rIns="0" bIns="0" rtlCol="0" anchor="ctr" anchorCtr="0">
            <a:spAutoFit/>
          </a:bodyPr>
          <a:lstStyle/>
          <a:p>
            <a:pPr algn="ctr">
              <a:lnSpc>
                <a:spcPct val="85000"/>
              </a:lnSpc>
              <a:spcBef>
                <a:spcPts val="600"/>
              </a:spcBef>
            </a:pPr>
            <a:r>
              <a:rPr lang="en-US" sz="2800" dirty="0"/>
              <a:t>Run job</a:t>
            </a:r>
          </a:p>
        </p:txBody>
      </p:sp>
      <p:sp>
        <p:nvSpPr>
          <p:cNvPr id="9" name="TextBox 8">
            <a:extLst>
              <a:ext uri="{FF2B5EF4-FFF2-40B4-BE49-F238E27FC236}">
                <a16:creationId xmlns:a16="http://schemas.microsoft.com/office/drawing/2014/main" id="{C3C21164-BA9F-A14C-8D95-CE2CD3599F57}"/>
              </a:ext>
            </a:extLst>
          </p:cNvPr>
          <p:cNvSpPr txBox="1"/>
          <p:nvPr/>
        </p:nvSpPr>
        <p:spPr>
          <a:xfrm>
            <a:off x="4440937" y="3864259"/>
            <a:ext cx="569066" cy="369460"/>
          </a:xfrm>
          <a:prstGeom prst="rect">
            <a:avLst/>
          </a:prstGeom>
        </p:spPr>
        <p:txBody>
          <a:bodyPr vert="horz" wrap="none" lIns="0" tIns="0" rIns="0" bIns="0" rtlCol="0" anchor="ctr" anchorCtr="0">
            <a:spAutoFit/>
          </a:bodyPr>
          <a:lstStyle/>
          <a:p>
            <a:pPr algn="ctr">
              <a:lnSpc>
                <a:spcPct val="85000"/>
              </a:lnSpc>
              <a:spcBef>
                <a:spcPts val="600"/>
              </a:spcBef>
            </a:pPr>
            <a:r>
              <a:rPr lang="en-US" sz="2800" dirty="0"/>
              <a:t>DS1</a:t>
            </a:r>
          </a:p>
        </p:txBody>
      </p:sp>
      <p:pic>
        <p:nvPicPr>
          <p:cNvPr id="10" name="Picture 9">
            <a:extLst>
              <a:ext uri="{FF2B5EF4-FFF2-40B4-BE49-F238E27FC236}">
                <a16:creationId xmlns:a16="http://schemas.microsoft.com/office/drawing/2014/main" id="{D3B185FD-FC58-A547-BD13-B930AB812C6D}"/>
              </a:ext>
            </a:extLst>
          </p:cNvPr>
          <p:cNvPicPr>
            <a:picLocks noChangeAspect="1"/>
          </p:cNvPicPr>
          <p:nvPr/>
        </p:nvPicPr>
        <p:blipFill>
          <a:blip r:embed="rId2"/>
          <a:stretch>
            <a:fillRect/>
          </a:stretch>
        </p:blipFill>
        <p:spPr>
          <a:xfrm>
            <a:off x="3852077" y="4832523"/>
            <a:ext cx="1905544" cy="1863199"/>
          </a:xfrm>
          <a:prstGeom prst="rect">
            <a:avLst/>
          </a:prstGeom>
        </p:spPr>
      </p:pic>
      <p:sp>
        <p:nvSpPr>
          <p:cNvPr id="11" name="TextBox 10">
            <a:extLst>
              <a:ext uri="{FF2B5EF4-FFF2-40B4-BE49-F238E27FC236}">
                <a16:creationId xmlns:a16="http://schemas.microsoft.com/office/drawing/2014/main" id="{E3D7D507-E656-9142-8BAC-B45AD9D87CF6}"/>
              </a:ext>
            </a:extLst>
          </p:cNvPr>
          <p:cNvSpPr txBox="1"/>
          <p:nvPr/>
        </p:nvSpPr>
        <p:spPr>
          <a:xfrm>
            <a:off x="4520316" y="6699908"/>
            <a:ext cx="569067" cy="369460"/>
          </a:xfrm>
          <a:prstGeom prst="rect">
            <a:avLst/>
          </a:prstGeom>
        </p:spPr>
        <p:txBody>
          <a:bodyPr vert="horz" wrap="none" lIns="0" tIns="0" rIns="0" bIns="0" rtlCol="0" anchor="ctr" anchorCtr="0">
            <a:spAutoFit/>
          </a:bodyPr>
          <a:lstStyle/>
          <a:p>
            <a:pPr algn="ctr">
              <a:lnSpc>
                <a:spcPct val="85000"/>
              </a:lnSpc>
              <a:spcBef>
                <a:spcPts val="600"/>
              </a:spcBef>
            </a:pPr>
            <a:r>
              <a:rPr lang="en-US" sz="2800" dirty="0"/>
              <a:t>DS2</a:t>
            </a:r>
          </a:p>
        </p:txBody>
      </p:sp>
      <p:cxnSp>
        <p:nvCxnSpPr>
          <p:cNvPr id="12" name="Straight Arrow Connector 11">
            <a:extLst>
              <a:ext uri="{FF2B5EF4-FFF2-40B4-BE49-F238E27FC236}">
                <a16:creationId xmlns:a16="http://schemas.microsoft.com/office/drawing/2014/main" id="{B1553FD9-DFD8-E949-A903-8A148A10970A}"/>
              </a:ext>
            </a:extLst>
          </p:cNvPr>
          <p:cNvCxnSpPr>
            <a:cxnSpLocks/>
          </p:cNvCxnSpPr>
          <p:nvPr/>
        </p:nvCxnSpPr>
        <p:spPr>
          <a:xfrm flipV="1">
            <a:off x="5874686" y="5233775"/>
            <a:ext cx="2030927" cy="827610"/>
          </a:xfrm>
          <a:prstGeom prst="straightConnector1">
            <a:avLst/>
          </a:prstGeom>
          <a:ln w="66675">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113672E8-5E49-014F-B7E0-56818D8FE552}"/>
              </a:ext>
            </a:extLst>
          </p:cNvPr>
          <p:cNvSpPr txBox="1"/>
          <p:nvPr/>
        </p:nvSpPr>
        <p:spPr>
          <a:xfrm>
            <a:off x="6668048" y="5928650"/>
            <a:ext cx="1120500" cy="369460"/>
          </a:xfrm>
          <a:prstGeom prst="rect">
            <a:avLst/>
          </a:prstGeom>
        </p:spPr>
        <p:txBody>
          <a:bodyPr vert="horz" wrap="none" lIns="0" tIns="0" rIns="0" bIns="0" rtlCol="0" anchor="ctr" anchorCtr="0">
            <a:spAutoFit/>
          </a:bodyPr>
          <a:lstStyle/>
          <a:p>
            <a:pPr algn="ctr">
              <a:lnSpc>
                <a:spcPct val="85000"/>
              </a:lnSpc>
              <a:spcBef>
                <a:spcPts val="600"/>
              </a:spcBef>
            </a:pPr>
            <a:r>
              <a:rPr lang="en-US" sz="2800" dirty="0"/>
              <a:t>Run job</a:t>
            </a:r>
          </a:p>
        </p:txBody>
      </p:sp>
      <p:sp>
        <p:nvSpPr>
          <p:cNvPr id="15" name="Explosion 1 14">
            <a:extLst>
              <a:ext uri="{FF2B5EF4-FFF2-40B4-BE49-F238E27FC236}">
                <a16:creationId xmlns:a16="http://schemas.microsoft.com/office/drawing/2014/main" id="{1B6091C6-124B-7F4A-951D-F919D2DE17EE}"/>
              </a:ext>
            </a:extLst>
          </p:cNvPr>
          <p:cNvSpPr/>
          <p:nvPr/>
        </p:nvSpPr>
        <p:spPr>
          <a:xfrm>
            <a:off x="4662832" y="1520768"/>
            <a:ext cx="5450541" cy="5425902"/>
          </a:xfrm>
          <a:prstGeom prst="irregularSeal1">
            <a:avLst/>
          </a:prstGeom>
          <a:solidFill>
            <a:srgbClr val="FF0000"/>
          </a:solid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lIns="182880" tIns="182880" rIns="182880" bIns="182880" rtlCol="0" anchor="t" anchorCtr="0">
            <a:noAutofit/>
          </a:bodyPr>
          <a:lstStyle/>
          <a:p>
            <a:pPr algn="ctr">
              <a:lnSpc>
                <a:spcPct val="85000"/>
              </a:lnSpc>
              <a:spcBef>
                <a:spcPts val="600"/>
              </a:spcBef>
            </a:pPr>
            <a:r>
              <a:rPr lang="en-US" sz="2800" dirty="0">
                <a:solidFill>
                  <a:srgbClr val="FFFFFF"/>
                </a:solidFill>
              </a:rPr>
              <a:t>Everything is over ..</a:t>
            </a:r>
          </a:p>
        </p:txBody>
      </p:sp>
    </p:spTree>
    <p:extLst>
      <p:ext uri="{BB962C8B-B14F-4D97-AF65-F5344CB8AC3E}">
        <p14:creationId xmlns:p14="http://schemas.microsoft.com/office/powerpoint/2010/main" val="312609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45" presetClass="entr" presetSubtype="0"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fade">
                                      <p:cBhvr>
                                        <p:cTn id="35" dur="2000"/>
                                        <p:tgtEl>
                                          <p:spTgt spid="15"/>
                                        </p:tgtEl>
                                      </p:cBhvr>
                                    </p:animEffect>
                                    <p:anim calcmode="lin" valueType="num">
                                      <p:cBhvr>
                                        <p:cTn id="36" dur="2000" fill="hold"/>
                                        <p:tgtEl>
                                          <p:spTgt spid="15"/>
                                        </p:tgtEl>
                                        <p:attrNameLst>
                                          <p:attrName>ppt_w</p:attrName>
                                        </p:attrNameLst>
                                      </p:cBhvr>
                                      <p:tavLst>
                                        <p:tav tm="0" fmla="#ppt_w*sin(2.5*pi*$)">
                                          <p:val>
                                            <p:fltVal val="0"/>
                                          </p:val>
                                        </p:tav>
                                        <p:tav tm="100000">
                                          <p:val>
                                            <p:fltVal val="1"/>
                                          </p:val>
                                        </p:tav>
                                      </p:tavLst>
                                    </p:anim>
                                    <p:anim calcmode="lin" valueType="num">
                                      <p:cBhvr>
                                        <p:cTn id="37" dur="2000" fill="hold"/>
                                        <p:tgtEl>
                                          <p:spTgt spid="15"/>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1" grpId="0"/>
      <p:bldP spid="13" grpId="0"/>
      <p:bldP spid="15"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8D09C0-8B07-8A4C-AA7C-72C859DD7433}"/>
              </a:ext>
            </a:extLst>
          </p:cNvPr>
          <p:cNvSpPr>
            <a:spLocks noGrp="1"/>
          </p:cNvSpPr>
          <p:nvPr>
            <p:ph type="ctrTitle"/>
          </p:nvPr>
        </p:nvSpPr>
        <p:spPr/>
        <p:txBody>
          <a:bodyPr/>
          <a:lstStyle/>
          <a:p>
            <a:r>
              <a:rPr lang="en-US" dirty="0"/>
              <a:t>And soon, you will compete with others ..</a:t>
            </a:r>
          </a:p>
        </p:txBody>
      </p:sp>
      <p:sp>
        <p:nvSpPr>
          <p:cNvPr id="5" name="TextBox 4">
            <a:extLst>
              <a:ext uri="{FF2B5EF4-FFF2-40B4-BE49-F238E27FC236}">
                <a16:creationId xmlns:a16="http://schemas.microsoft.com/office/drawing/2014/main" id="{E9A06357-7400-8140-9CC0-20727F5E5763}"/>
              </a:ext>
            </a:extLst>
          </p:cNvPr>
          <p:cNvSpPr txBox="1"/>
          <p:nvPr/>
        </p:nvSpPr>
        <p:spPr>
          <a:xfrm>
            <a:off x="2222905" y="2226776"/>
            <a:ext cx="7262117" cy="369460"/>
          </a:xfrm>
          <a:prstGeom prst="rect">
            <a:avLst/>
          </a:prstGeom>
        </p:spPr>
        <p:txBody>
          <a:bodyPr vert="horz" wrap="none" lIns="0" tIns="0" rIns="0" bIns="0" rtlCol="0" anchor="ctr" anchorCtr="0">
            <a:spAutoFit/>
          </a:bodyPr>
          <a:lstStyle/>
          <a:p>
            <a:pPr algn="ctr">
              <a:lnSpc>
                <a:spcPct val="85000"/>
              </a:lnSpc>
              <a:spcBef>
                <a:spcPts val="600"/>
              </a:spcBef>
            </a:pPr>
            <a:r>
              <a:rPr lang="en-US" sz="2800" dirty="0"/>
              <a:t>Not only for resources, but also for dependencies</a:t>
            </a:r>
          </a:p>
        </p:txBody>
      </p:sp>
      <p:sp>
        <p:nvSpPr>
          <p:cNvPr id="8" name="TextBox 7">
            <a:extLst>
              <a:ext uri="{FF2B5EF4-FFF2-40B4-BE49-F238E27FC236}">
                <a16:creationId xmlns:a16="http://schemas.microsoft.com/office/drawing/2014/main" id="{488068CC-0335-A34F-9A95-3640FC1F56C4}"/>
              </a:ext>
            </a:extLst>
          </p:cNvPr>
          <p:cNvSpPr txBox="1"/>
          <p:nvPr/>
        </p:nvSpPr>
        <p:spPr>
          <a:xfrm>
            <a:off x="2506810" y="3265273"/>
            <a:ext cx="6585008" cy="1699055"/>
          </a:xfrm>
          <a:prstGeom prst="rect">
            <a:avLst/>
          </a:prstGeom>
        </p:spPr>
        <p:txBody>
          <a:bodyPr vert="horz" wrap="none" lIns="0" tIns="0" rIns="0" bIns="0" rtlCol="0" anchor="ctr" anchorCtr="0">
            <a:spAutoFit/>
          </a:bodyPr>
          <a:lstStyle/>
          <a:p>
            <a:pPr>
              <a:lnSpc>
                <a:spcPct val="85000"/>
              </a:lnSpc>
              <a:spcBef>
                <a:spcPts val="600"/>
              </a:spcBef>
            </a:pPr>
            <a:r>
              <a:rPr lang="en-US" sz="2800" dirty="0"/>
              <a:t>Job1: </a:t>
            </a:r>
            <a:r>
              <a:rPr lang="en-US" sz="2800" dirty="0" err="1"/>
              <a:t>Tensorflow</a:t>
            </a:r>
            <a:r>
              <a:rPr lang="en-US" sz="2800" dirty="0"/>
              <a:t> 1.8.0, CUDA 9.x, CUDNN 7.x</a:t>
            </a:r>
          </a:p>
          <a:p>
            <a:pPr>
              <a:lnSpc>
                <a:spcPct val="85000"/>
              </a:lnSpc>
              <a:spcBef>
                <a:spcPts val="600"/>
              </a:spcBef>
            </a:pPr>
            <a:r>
              <a:rPr lang="en-US" sz="2800" dirty="0"/>
              <a:t>Job2: </a:t>
            </a:r>
            <a:r>
              <a:rPr lang="en-US" sz="2800" dirty="0" err="1"/>
              <a:t>Tensorflow</a:t>
            </a:r>
            <a:r>
              <a:rPr lang="en-US" sz="2800" dirty="0"/>
              <a:t> 1.4.0, CUDA 8.x, CUDNN 6.x</a:t>
            </a:r>
          </a:p>
          <a:p>
            <a:pPr>
              <a:lnSpc>
                <a:spcPct val="85000"/>
              </a:lnSpc>
              <a:spcBef>
                <a:spcPts val="600"/>
              </a:spcBef>
            </a:pPr>
            <a:endParaRPr lang="en-US" sz="2800" dirty="0"/>
          </a:p>
          <a:p>
            <a:pPr algn="ctr">
              <a:lnSpc>
                <a:spcPct val="85000"/>
              </a:lnSpc>
              <a:spcBef>
                <a:spcPts val="600"/>
              </a:spcBef>
            </a:pPr>
            <a:r>
              <a:rPr lang="en-US" sz="2800" dirty="0"/>
              <a:t>What should we do?</a:t>
            </a:r>
          </a:p>
        </p:txBody>
      </p:sp>
      <p:sp>
        <p:nvSpPr>
          <p:cNvPr id="16" name="Text Placeholder 13">
            <a:extLst>
              <a:ext uri="{FF2B5EF4-FFF2-40B4-BE49-F238E27FC236}">
                <a16:creationId xmlns:a16="http://schemas.microsoft.com/office/drawing/2014/main" id="{F87C941C-1BAA-3C41-B8C1-5EDBA2C970FD}"/>
              </a:ext>
            </a:extLst>
          </p:cNvPr>
          <p:cNvSpPr txBox="1">
            <a:spLocks/>
          </p:cNvSpPr>
          <p:nvPr/>
        </p:nvSpPr>
        <p:spPr>
          <a:xfrm>
            <a:off x="3105878" y="6796089"/>
            <a:ext cx="6593934" cy="587258"/>
          </a:xfrm>
          <a:prstGeom prst="rect">
            <a:avLst/>
          </a:prstGeom>
        </p:spPr>
        <p:txBody>
          <a:bodyPr/>
          <a:lstStyle>
            <a:lvl1pPr marL="411480" indent="-411480" algn="l" defTabSz="548640" rtl="0" eaLnBrk="1" fontAlgn="base" hangingPunct="1">
              <a:lnSpc>
                <a:spcPct val="90000"/>
              </a:lnSpc>
              <a:spcBef>
                <a:spcPts val="1200"/>
              </a:spcBef>
              <a:spcAft>
                <a:spcPct val="0"/>
              </a:spcAft>
              <a:buClr>
                <a:schemeClr val="accent1"/>
              </a:buClr>
              <a:buSzPct val="110000"/>
              <a:buFont typeface="Arial" panose="020B0604020202020204" pitchFamily="34" charset="0"/>
              <a:buChar char="•"/>
              <a:defRPr sz="2800" kern="1200">
                <a:solidFill>
                  <a:schemeClr val="tx1"/>
                </a:solidFill>
                <a:latin typeface="+mn-lt"/>
                <a:ea typeface="ヒラギノ角ゴ Pro W3" charset="-128"/>
                <a:cs typeface="ヒラギノ角ゴ Pro W3" charset="-128"/>
              </a:defRPr>
            </a:lvl1pPr>
            <a:lvl2pPr marL="891540" indent="-342900" algn="l" defTabSz="548640" rtl="0" eaLnBrk="1" fontAlgn="base" hangingPunct="1">
              <a:lnSpc>
                <a:spcPct val="90000"/>
              </a:lnSpc>
              <a:spcBef>
                <a:spcPts val="600"/>
              </a:spcBef>
              <a:spcAft>
                <a:spcPct val="0"/>
              </a:spcAft>
              <a:buClr>
                <a:schemeClr val="accent1"/>
              </a:buClr>
              <a:buSzPct val="110000"/>
              <a:buFont typeface="Arial" panose="020B0604020202020204" pitchFamily="34" charset="0"/>
              <a:buChar char="•"/>
              <a:defRPr sz="2400" kern="1200">
                <a:solidFill>
                  <a:schemeClr val="tx1"/>
                </a:solidFill>
                <a:latin typeface="+mn-lt"/>
                <a:ea typeface="ヒラギノ角ゴ Pro W3" charset="-128"/>
                <a:cs typeface="ヒラギノ角ゴ Pro W3" charset="-128"/>
              </a:defRPr>
            </a:lvl2pPr>
            <a:lvl3pPr marL="1371600" indent="-274320" algn="l" defTabSz="548640" rtl="0" eaLnBrk="1" fontAlgn="base" hangingPunct="1">
              <a:spcBef>
                <a:spcPct val="20000"/>
              </a:spcBef>
              <a:spcAft>
                <a:spcPct val="0"/>
              </a:spcAft>
              <a:buFont typeface="Arial" charset="0"/>
              <a:buChar char="•"/>
              <a:defRPr sz="2800" kern="1200">
                <a:solidFill>
                  <a:schemeClr val="tx1"/>
                </a:solidFill>
                <a:latin typeface="+mn-lt"/>
                <a:ea typeface="ヒラギノ角ゴ Pro W3" charset="-128"/>
                <a:cs typeface="ヒラギノ角ゴ Pro W3" charset="-128"/>
              </a:defRPr>
            </a:lvl3pPr>
            <a:lvl4pPr marL="1920240" indent="-274320" algn="l" defTabSz="548640" rtl="0" eaLnBrk="1" fontAlgn="base" hangingPunct="1">
              <a:spcBef>
                <a:spcPct val="20000"/>
              </a:spcBef>
              <a:spcAft>
                <a:spcPct val="0"/>
              </a:spcAft>
              <a:buFont typeface="Arial" charset="0"/>
              <a:buChar char="–"/>
              <a:defRPr sz="2800" kern="1200">
                <a:solidFill>
                  <a:schemeClr val="tx1"/>
                </a:solidFill>
                <a:latin typeface="+mn-lt"/>
                <a:ea typeface="ヒラギノ角ゴ Pro W3" charset="-128"/>
                <a:cs typeface="ヒラギノ角ゴ Pro W3" charset="-128"/>
              </a:defRPr>
            </a:lvl4pPr>
            <a:lvl5pPr marL="2468880" indent="-274320" algn="l" defTabSz="548640" rtl="0" eaLnBrk="1" fontAlgn="base" hangingPunct="1">
              <a:spcBef>
                <a:spcPct val="20000"/>
              </a:spcBef>
              <a:spcAft>
                <a:spcPct val="0"/>
              </a:spcAft>
              <a:buFont typeface="Arial" charset="0"/>
              <a:buChar char="»"/>
              <a:defRPr sz="2800" kern="1200">
                <a:solidFill>
                  <a:schemeClr val="tx1"/>
                </a:solidFill>
                <a:latin typeface="+mn-lt"/>
                <a:ea typeface="ヒラギノ角ゴ Pro W3" charset="-128"/>
                <a:cs typeface="ヒラギノ角ゴ Pro W3" charset="-128"/>
              </a:defRPr>
            </a:lvl5pPr>
            <a:lvl6pPr marL="3017520" indent="-274320" algn="l" defTabSz="548640" rtl="0" eaLnBrk="1" latinLnBrk="0" hangingPunct="1">
              <a:spcBef>
                <a:spcPct val="20000"/>
              </a:spcBef>
              <a:buFont typeface="Arial"/>
              <a:buChar char="•"/>
              <a:defRPr sz="2400" kern="1200">
                <a:solidFill>
                  <a:schemeClr val="tx1"/>
                </a:solidFill>
                <a:latin typeface="+mn-lt"/>
                <a:ea typeface="+mn-ea"/>
                <a:cs typeface="+mn-cs"/>
              </a:defRPr>
            </a:lvl6pPr>
            <a:lvl7pPr marL="3566160" indent="-274320" algn="l" defTabSz="548640" rtl="0" eaLnBrk="1" latinLnBrk="0" hangingPunct="1">
              <a:spcBef>
                <a:spcPct val="20000"/>
              </a:spcBef>
              <a:buFont typeface="Arial"/>
              <a:buChar char="•"/>
              <a:defRPr sz="2400" kern="1200">
                <a:solidFill>
                  <a:schemeClr val="tx1"/>
                </a:solidFill>
                <a:latin typeface="+mn-lt"/>
                <a:ea typeface="+mn-ea"/>
                <a:cs typeface="+mn-cs"/>
              </a:defRPr>
            </a:lvl7pPr>
            <a:lvl8pPr marL="4114800" indent="-274320" algn="l" defTabSz="548640" rtl="0" eaLnBrk="1" latinLnBrk="0" hangingPunct="1">
              <a:spcBef>
                <a:spcPct val="20000"/>
              </a:spcBef>
              <a:buFont typeface="Arial"/>
              <a:buChar char="•"/>
              <a:defRPr sz="2400" kern="1200">
                <a:solidFill>
                  <a:schemeClr val="tx1"/>
                </a:solidFill>
                <a:latin typeface="+mn-lt"/>
                <a:ea typeface="+mn-ea"/>
                <a:cs typeface="+mn-cs"/>
              </a:defRPr>
            </a:lvl8pPr>
            <a:lvl9pPr marL="4663440" indent="-274320" algn="l" defTabSz="548640" rtl="0" eaLnBrk="1" latinLnBrk="0" hangingPunct="1">
              <a:spcBef>
                <a:spcPct val="20000"/>
              </a:spcBef>
              <a:buFont typeface="Arial"/>
              <a:buChar char="•"/>
              <a:defRPr sz="2400" kern="1200">
                <a:solidFill>
                  <a:schemeClr val="tx1"/>
                </a:solidFill>
                <a:latin typeface="+mn-lt"/>
                <a:ea typeface="+mn-ea"/>
                <a:cs typeface="+mn-cs"/>
              </a:defRPr>
            </a:lvl9pPr>
          </a:lstStyle>
          <a:p>
            <a:pPr marL="0" indent="0">
              <a:buNone/>
            </a:pPr>
            <a:r>
              <a:rPr lang="en-US" sz="3600" dirty="0"/>
              <a:t>Assume you got all these solved ..</a:t>
            </a:r>
          </a:p>
        </p:txBody>
      </p:sp>
    </p:spTree>
    <p:extLst>
      <p:ext uri="{BB962C8B-B14F-4D97-AF65-F5344CB8AC3E}">
        <p14:creationId xmlns:p14="http://schemas.microsoft.com/office/powerpoint/2010/main" val="618375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6" grpId="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8D09C0-8B07-8A4C-AA7C-72C859DD7433}"/>
              </a:ext>
            </a:extLst>
          </p:cNvPr>
          <p:cNvSpPr>
            <a:spLocks noGrp="1"/>
          </p:cNvSpPr>
          <p:nvPr>
            <p:ph type="ctrTitle"/>
          </p:nvPr>
        </p:nvSpPr>
        <p:spPr/>
        <p:txBody>
          <a:bodyPr/>
          <a:lstStyle/>
          <a:p>
            <a:r>
              <a:rPr lang="en-US" dirty="0"/>
              <a:t>And soon, you will find deep learning is not the only thing</a:t>
            </a:r>
          </a:p>
        </p:txBody>
      </p:sp>
      <p:sp>
        <p:nvSpPr>
          <p:cNvPr id="6" name="Text Placeholder 13">
            <a:extLst>
              <a:ext uri="{FF2B5EF4-FFF2-40B4-BE49-F238E27FC236}">
                <a16:creationId xmlns:a16="http://schemas.microsoft.com/office/drawing/2014/main" id="{18340E77-0A9F-BA40-9880-E0E413CED417}"/>
              </a:ext>
            </a:extLst>
          </p:cNvPr>
          <p:cNvSpPr txBox="1">
            <a:spLocks/>
          </p:cNvSpPr>
          <p:nvPr/>
        </p:nvSpPr>
        <p:spPr>
          <a:xfrm>
            <a:off x="830263" y="1794933"/>
            <a:ext cx="13190537" cy="5266266"/>
          </a:xfrm>
          <a:prstGeom prst="rect">
            <a:avLst/>
          </a:prstGeom>
        </p:spPr>
        <p:txBody>
          <a:bodyPr/>
          <a:lstStyle>
            <a:lvl1pPr marL="411480" indent="-411480" algn="l" defTabSz="548640" rtl="0" eaLnBrk="1" fontAlgn="base" hangingPunct="1">
              <a:lnSpc>
                <a:spcPct val="90000"/>
              </a:lnSpc>
              <a:spcBef>
                <a:spcPts val="1200"/>
              </a:spcBef>
              <a:spcAft>
                <a:spcPct val="0"/>
              </a:spcAft>
              <a:buClr>
                <a:schemeClr val="accent1"/>
              </a:buClr>
              <a:buSzPct val="110000"/>
              <a:buFont typeface="Arial" panose="020B0604020202020204" pitchFamily="34" charset="0"/>
              <a:buChar char="•"/>
              <a:defRPr sz="2800" kern="1200">
                <a:solidFill>
                  <a:schemeClr val="tx1"/>
                </a:solidFill>
                <a:latin typeface="+mn-lt"/>
                <a:ea typeface="ヒラギノ角ゴ Pro W3" charset="-128"/>
                <a:cs typeface="ヒラギノ角ゴ Pro W3" charset="-128"/>
              </a:defRPr>
            </a:lvl1pPr>
            <a:lvl2pPr marL="891540" indent="-342900" algn="l" defTabSz="548640" rtl="0" eaLnBrk="1" fontAlgn="base" hangingPunct="1">
              <a:lnSpc>
                <a:spcPct val="90000"/>
              </a:lnSpc>
              <a:spcBef>
                <a:spcPts val="600"/>
              </a:spcBef>
              <a:spcAft>
                <a:spcPct val="0"/>
              </a:spcAft>
              <a:buClr>
                <a:schemeClr val="accent1"/>
              </a:buClr>
              <a:buSzPct val="110000"/>
              <a:buFont typeface="Arial" panose="020B0604020202020204" pitchFamily="34" charset="0"/>
              <a:buChar char="•"/>
              <a:defRPr sz="2400" kern="1200">
                <a:solidFill>
                  <a:schemeClr val="tx1"/>
                </a:solidFill>
                <a:latin typeface="+mn-lt"/>
                <a:ea typeface="ヒラギノ角ゴ Pro W3" charset="-128"/>
                <a:cs typeface="ヒラギノ角ゴ Pro W3" charset="-128"/>
              </a:defRPr>
            </a:lvl2pPr>
            <a:lvl3pPr marL="1371600" indent="-274320" algn="l" defTabSz="548640" rtl="0" eaLnBrk="1" fontAlgn="base" hangingPunct="1">
              <a:spcBef>
                <a:spcPct val="20000"/>
              </a:spcBef>
              <a:spcAft>
                <a:spcPct val="0"/>
              </a:spcAft>
              <a:buFont typeface="Arial" charset="0"/>
              <a:buChar char="•"/>
              <a:defRPr sz="2800" kern="1200">
                <a:solidFill>
                  <a:schemeClr val="tx1"/>
                </a:solidFill>
                <a:latin typeface="+mn-lt"/>
                <a:ea typeface="ヒラギノ角ゴ Pro W3" charset="-128"/>
                <a:cs typeface="ヒラギノ角ゴ Pro W3" charset="-128"/>
              </a:defRPr>
            </a:lvl3pPr>
            <a:lvl4pPr marL="1920240" indent="-274320" algn="l" defTabSz="548640" rtl="0" eaLnBrk="1" fontAlgn="base" hangingPunct="1">
              <a:spcBef>
                <a:spcPct val="20000"/>
              </a:spcBef>
              <a:spcAft>
                <a:spcPct val="0"/>
              </a:spcAft>
              <a:buFont typeface="Arial" charset="0"/>
              <a:buChar char="–"/>
              <a:defRPr sz="2800" kern="1200">
                <a:solidFill>
                  <a:schemeClr val="tx1"/>
                </a:solidFill>
                <a:latin typeface="+mn-lt"/>
                <a:ea typeface="ヒラギノ角ゴ Pro W3" charset="-128"/>
                <a:cs typeface="ヒラギノ角ゴ Pro W3" charset="-128"/>
              </a:defRPr>
            </a:lvl4pPr>
            <a:lvl5pPr marL="2468880" indent="-274320" algn="l" defTabSz="548640" rtl="0" eaLnBrk="1" fontAlgn="base" hangingPunct="1">
              <a:spcBef>
                <a:spcPct val="20000"/>
              </a:spcBef>
              <a:spcAft>
                <a:spcPct val="0"/>
              </a:spcAft>
              <a:buFont typeface="Arial" charset="0"/>
              <a:buChar char="»"/>
              <a:defRPr sz="2800" kern="1200">
                <a:solidFill>
                  <a:schemeClr val="tx1"/>
                </a:solidFill>
                <a:latin typeface="+mn-lt"/>
                <a:ea typeface="ヒラギノ角ゴ Pro W3" charset="-128"/>
                <a:cs typeface="ヒラギノ角ゴ Pro W3" charset="-128"/>
              </a:defRPr>
            </a:lvl5pPr>
            <a:lvl6pPr marL="3017520" indent="-274320" algn="l" defTabSz="548640" rtl="0" eaLnBrk="1" latinLnBrk="0" hangingPunct="1">
              <a:spcBef>
                <a:spcPct val="20000"/>
              </a:spcBef>
              <a:buFont typeface="Arial"/>
              <a:buChar char="•"/>
              <a:defRPr sz="2400" kern="1200">
                <a:solidFill>
                  <a:schemeClr val="tx1"/>
                </a:solidFill>
                <a:latin typeface="+mn-lt"/>
                <a:ea typeface="+mn-ea"/>
                <a:cs typeface="+mn-cs"/>
              </a:defRPr>
            </a:lvl6pPr>
            <a:lvl7pPr marL="3566160" indent="-274320" algn="l" defTabSz="548640" rtl="0" eaLnBrk="1" latinLnBrk="0" hangingPunct="1">
              <a:spcBef>
                <a:spcPct val="20000"/>
              </a:spcBef>
              <a:buFont typeface="Arial"/>
              <a:buChar char="•"/>
              <a:defRPr sz="2400" kern="1200">
                <a:solidFill>
                  <a:schemeClr val="tx1"/>
                </a:solidFill>
                <a:latin typeface="+mn-lt"/>
                <a:ea typeface="+mn-ea"/>
                <a:cs typeface="+mn-cs"/>
              </a:defRPr>
            </a:lvl7pPr>
            <a:lvl8pPr marL="4114800" indent="-274320" algn="l" defTabSz="548640" rtl="0" eaLnBrk="1" latinLnBrk="0" hangingPunct="1">
              <a:spcBef>
                <a:spcPct val="20000"/>
              </a:spcBef>
              <a:buFont typeface="Arial"/>
              <a:buChar char="•"/>
              <a:defRPr sz="2400" kern="1200">
                <a:solidFill>
                  <a:schemeClr val="tx1"/>
                </a:solidFill>
                <a:latin typeface="+mn-lt"/>
                <a:ea typeface="+mn-ea"/>
                <a:cs typeface="+mn-cs"/>
              </a:defRPr>
            </a:lvl8pPr>
            <a:lvl9pPr marL="4663440" indent="-274320" algn="l" defTabSz="548640" rtl="0" eaLnBrk="1" latinLnBrk="0" hangingPunct="1">
              <a:spcBef>
                <a:spcPct val="20000"/>
              </a:spcBef>
              <a:buFont typeface="Arial"/>
              <a:buChar char="•"/>
              <a:defRPr sz="2400" kern="1200">
                <a:solidFill>
                  <a:schemeClr val="tx1"/>
                </a:solidFill>
                <a:latin typeface="+mn-lt"/>
                <a:ea typeface="+mn-ea"/>
                <a:cs typeface="+mn-cs"/>
              </a:defRPr>
            </a:lvl9pPr>
          </a:lstStyle>
          <a:p>
            <a:r>
              <a:rPr lang="en-US" altLang="zh-CN" dirty="0"/>
              <a:t>Assume you have user information in tables like</a:t>
            </a:r>
          </a:p>
          <a:p>
            <a:pPr lvl="1"/>
            <a:r>
              <a:rPr lang="en-US" altLang="zh-CN" dirty="0"/>
              <a:t>Browser history</a:t>
            </a:r>
          </a:p>
          <a:p>
            <a:pPr lvl="1"/>
            <a:r>
              <a:rPr lang="en-US" altLang="zh-CN" dirty="0"/>
              <a:t>Purchase history</a:t>
            </a:r>
          </a:p>
          <a:p>
            <a:pPr lvl="1"/>
            <a:r>
              <a:rPr lang="en-US" altLang="zh-CN" dirty="0"/>
              <a:t>Country</a:t>
            </a:r>
          </a:p>
          <a:p>
            <a:pPr lvl="1"/>
            <a:r>
              <a:rPr lang="en-US" altLang="zh-CN" dirty="0"/>
              <a:t>ID</a:t>
            </a:r>
          </a:p>
          <a:p>
            <a:r>
              <a:rPr lang="en-US" altLang="zh-CN" dirty="0"/>
              <a:t>You want to extract data for training</a:t>
            </a:r>
          </a:p>
          <a:p>
            <a:pPr lvl="1"/>
            <a:r>
              <a:rPr lang="en-US" altLang="zh-CN" dirty="0"/>
              <a:t>Sampling, ETL, feature extraction, etc.</a:t>
            </a:r>
          </a:p>
          <a:p>
            <a:r>
              <a:rPr lang="en-US" altLang="zh-CN" dirty="0"/>
              <a:t>Sounds familiar? Yes! You need your favorite ETL tools to do this, which need to access the same data lake</a:t>
            </a:r>
          </a:p>
          <a:p>
            <a:pPr lvl="1"/>
            <a:endParaRPr lang="en-US" altLang="zh-CN" dirty="0"/>
          </a:p>
        </p:txBody>
      </p:sp>
      <p:sp>
        <p:nvSpPr>
          <p:cNvPr id="7" name="Text Placeholder 13">
            <a:extLst>
              <a:ext uri="{FF2B5EF4-FFF2-40B4-BE49-F238E27FC236}">
                <a16:creationId xmlns:a16="http://schemas.microsoft.com/office/drawing/2014/main" id="{855B317A-4B36-6B4A-8E54-ADE9C3015A20}"/>
              </a:ext>
            </a:extLst>
          </p:cNvPr>
          <p:cNvSpPr txBox="1">
            <a:spLocks/>
          </p:cNvSpPr>
          <p:nvPr/>
        </p:nvSpPr>
        <p:spPr>
          <a:xfrm>
            <a:off x="3105878" y="6796089"/>
            <a:ext cx="6593934" cy="587258"/>
          </a:xfrm>
          <a:prstGeom prst="rect">
            <a:avLst/>
          </a:prstGeom>
        </p:spPr>
        <p:txBody>
          <a:bodyPr/>
          <a:lstStyle>
            <a:lvl1pPr marL="411480" indent="-411480" algn="l" defTabSz="548640" rtl="0" eaLnBrk="1" fontAlgn="base" hangingPunct="1">
              <a:lnSpc>
                <a:spcPct val="90000"/>
              </a:lnSpc>
              <a:spcBef>
                <a:spcPts val="1200"/>
              </a:spcBef>
              <a:spcAft>
                <a:spcPct val="0"/>
              </a:spcAft>
              <a:buClr>
                <a:schemeClr val="accent1"/>
              </a:buClr>
              <a:buSzPct val="110000"/>
              <a:buFont typeface="Arial" panose="020B0604020202020204" pitchFamily="34" charset="0"/>
              <a:buChar char="•"/>
              <a:defRPr sz="2800" kern="1200">
                <a:solidFill>
                  <a:schemeClr val="tx1"/>
                </a:solidFill>
                <a:latin typeface="+mn-lt"/>
                <a:ea typeface="ヒラギノ角ゴ Pro W3" charset="-128"/>
                <a:cs typeface="ヒラギノ角ゴ Pro W3" charset="-128"/>
              </a:defRPr>
            </a:lvl1pPr>
            <a:lvl2pPr marL="891540" indent="-342900" algn="l" defTabSz="548640" rtl="0" eaLnBrk="1" fontAlgn="base" hangingPunct="1">
              <a:lnSpc>
                <a:spcPct val="90000"/>
              </a:lnSpc>
              <a:spcBef>
                <a:spcPts val="600"/>
              </a:spcBef>
              <a:spcAft>
                <a:spcPct val="0"/>
              </a:spcAft>
              <a:buClr>
                <a:schemeClr val="accent1"/>
              </a:buClr>
              <a:buSzPct val="110000"/>
              <a:buFont typeface="Arial" panose="020B0604020202020204" pitchFamily="34" charset="0"/>
              <a:buChar char="•"/>
              <a:defRPr sz="2400" kern="1200">
                <a:solidFill>
                  <a:schemeClr val="tx1"/>
                </a:solidFill>
                <a:latin typeface="+mn-lt"/>
                <a:ea typeface="ヒラギノ角ゴ Pro W3" charset="-128"/>
                <a:cs typeface="ヒラギノ角ゴ Pro W3" charset="-128"/>
              </a:defRPr>
            </a:lvl2pPr>
            <a:lvl3pPr marL="1371600" indent="-274320" algn="l" defTabSz="548640" rtl="0" eaLnBrk="1" fontAlgn="base" hangingPunct="1">
              <a:spcBef>
                <a:spcPct val="20000"/>
              </a:spcBef>
              <a:spcAft>
                <a:spcPct val="0"/>
              </a:spcAft>
              <a:buFont typeface="Arial" charset="0"/>
              <a:buChar char="•"/>
              <a:defRPr sz="2800" kern="1200">
                <a:solidFill>
                  <a:schemeClr val="tx1"/>
                </a:solidFill>
                <a:latin typeface="+mn-lt"/>
                <a:ea typeface="ヒラギノ角ゴ Pro W3" charset="-128"/>
                <a:cs typeface="ヒラギノ角ゴ Pro W3" charset="-128"/>
              </a:defRPr>
            </a:lvl3pPr>
            <a:lvl4pPr marL="1920240" indent="-274320" algn="l" defTabSz="548640" rtl="0" eaLnBrk="1" fontAlgn="base" hangingPunct="1">
              <a:spcBef>
                <a:spcPct val="20000"/>
              </a:spcBef>
              <a:spcAft>
                <a:spcPct val="0"/>
              </a:spcAft>
              <a:buFont typeface="Arial" charset="0"/>
              <a:buChar char="–"/>
              <a:defRPr sz="2800" kern="1200">
                <a:solidFill>
                  <a:schemeClr val="tx1"/>
                </a:solidFill>
                <a:latin typeface="+mn-lt"/>
                <a:ea typeface="ヒラギノ角ゴ Pro W3" charset="-128"/>
                <a:cs typeface="ヒラギノ角ゴ Pro W3" charset="-128"/>
              </a:defRPr>
            </a:lvl4pPr>
            <a:lvl5pPr marL="2468880" indent="-274320" algn="l" defTabSz="548640" rtl="0" eaLnBrk="1" fontAlgn="base" hangingPunct="1">
              <a:spcBef>
                <a:spcPct val="20000"/>
              </a:spcBef>
              <a:spcAft>
                <a:spcPct val="0"/>
              </a:spcAft>
              <a:buFont typeface="Arial" charset="0"/>
              <a:buChar char="»"/>
              <a:defRPr sz="2800" kern="1200">
                <a:solidFill>
                  <a:schemeClr val="tx1"/>
                </a:solidFill>
                <a:latin typeface="+mn-lt"/>
                <a:ea typeface="ヒラギノ角ゴ Pro W3" charset="-128"/>
                <a:cs typeface="ヒラギノ角ゴ Pro W3" charset="-128"/>
              </a:defRPr>
            </a:lvl5pPr>
            <a:lvl6pPr marL="3017520" indent="-274320" algn="l" defTabSz="548640" rtl="0" eaLnBrk="1" latinLnBrk="0" hangingPunct="1">
              <a:spcBef>
                <a:spcPct val="20000"/>
              </a:spcBef>
              <a:buFont typeface="Arial"/>
              <a:buChar char="•"/>
              <a:defRPr sz="2400" kern="1200">
                <a:solidFill>
                  <a:schemeClr val="tx1"/>
                </a:solidFill>
                <a:latin typeface="+mn-lt"/>
                <a:ea typeface="+mn-ea"/>
                <a:cs typeface="+mn-cs"/>
              </a:defRPr>
            </a:lvl6pPr>
            <a:lvl7pPr marL="3566160" indent="-274320" algn="l" defTabSz="548640" rtl="0" eaLnBrk="1" latinLnBrk="0" hangingPunct="1">
              <a:spcBef>
                <a:spcPct val="20000"/>
              </a:spcBef>
              <a:buFont typeface="Arial"/>
              <a:buChar char="•"/>
              <a:defRPr sz="2400" kern="1200">
                <a:solidFill>
                  <a:schemeClr val="tx1"/>
                </a:solidFill>
                <a:latin typeface="+mn-lt"/>
                <a:ea typeface="+mn-ea"/>
                <a:cs typeface="+mn-cs"/>
              </a:defRPr>
            </a:lvl7pPr>
            <a:lvl8pPr marL="4114800" indent="-274320" algn="l" defTabSz="548640" rtl="0" eaLnBrk="1" latinLnBrk="0" hangingPunct="1">
              <a:spcBef>
                <a:spcPct val="20000"/>
              </a:spcBef>
              <a:buFont typeface="Arial"/>
              <a:buChar char="•"/>
              <a:defRPr sz="2400" kern="1200">
                <a:solidFill>
                  <a:schemeClr val="tx1"/>
                </a:solidFill>
                <a:latin typeface="+mn-lt"/>
                <a:ea typeface="+mn-ea"/>
                <a:cs typeface="+mn-cs"/>
              </a:defRPr>
            </a:lvl8pPr>
            <a:lvl9pPr marL="4663440" indent="-274320" algn="l" defTabSz="548640" rtl="0" eaLnBrk="1" latinLnBrk="0" hangingPunct="1">
              <a:spcBef>
                <a:spcPct val="20000"/>
              </a:spcBef>
              <a:buFont typeface="Arial"/>
              <a:buChar char="•"/>
              <a:defRPr sz="2400" kern="1200">
                <a:solidFill>
                  <a:schemeClr val="tx1"/>
                </a:solidFill>
                <a:latin typeface="+mn-lt"/>
                <a:ea typeface="+mn-ea"/>
                <a:cs typeface="+mn-cs"/>
              </a:defRPr>
            </a:lvl9pPr>
          </a:lstStyle>
          <a:p>
            <a:pPr marL="0" indent="0">
              <a:buNone/>
            </a:pPr>
            <a:r>
              <a:rPr lang="en-US" sz="3600" dirty="0"/>
              <a:t>Assume you got all these solved ..</a:t>
            </a:r>
          </a:p>
        </p:txBody>
      </p:sp>
    </p:spTree>
    <p:extLst>
      <p:ext uri="{BB962C8B-B14F-4D97-AF65-F5344CB8AC3E}">
        <p14:creationId xmlns:p14="http://schemas.microsoft.com/office/powerpoint/2010/main" val="14695387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8D09C0-8B07-8A4C-AA7C-72C859DD7433}"/>
              </a:ext>
            </a:extLst>
          </p:cNvPr>
          <p:cNvSpPr>
            <a:spLocks noGrp="1"/>
          </p:cNvSpPr>
          <p:nvPr>
            <p:ph type="ctrTitle"/>
          </p:nvPr>
        </p:nvSpPr>
        <p:spPr/>
        <p:txBody>
          <a:bodyPr/>
          <a:lstStyle/>
          <a:p>
            <a:r>
              <a:rPr lang="en-US" dirty="0"/>
              <a:t>And soon, you need to train production-ready models</a:t>
            </a:r>
          </a:p>
        </p:txBody>
      </p:sp>
      <p:sp>
        <p:nvSpPr>
          <p:cNvPr id="6" name="Text Placeholder 13">
            <a:extLst>
              <a:ext uri="{FF2B5EF4-FFF2-40B4-BE49-F238E27FC236}">
                <a16:creationId xmlns:a16="http://schemas.microsoft.com/office/drawing/2014/main" id="{18340E77-0A9F-BA40-9880-E0E413CED417}"/>
              </a:ext>
            </a:extLst>
          </p:cNvPr>
          <p:cNvSpPr txBox="1">
            <a:spLocks/>
          </p:cNvSpPr>
          <p:nvPr/>
        </p:nvSpPr>
        <p:spPr>
          <a:xfrm>
            <a:off x="830263" y="1794933"/>
            <a:ext cx="13190537" cy="5266266"/>
          </a:xfrm>
          <a:prstGeom prst="rect">
            <a:avLst/>
          </a:prstGeom>
        </p:spPr>
        <p:txBody>
          <a:bodyPr/>
          <a:lstStyle>
            <a:lvl1pPr marL="411480" indent="-411480" algn="l" defTabSz="548640" rtl="0" eaLnBrk="1" fontAlgn="base" hangingPunct="1">
              <a:lnSpc>
                <a:spcPct val="90000"/>
              </a:lnSpc>
              <a:spcBef>
                <a:spcPts val="1200"/>
              </a:spcBef>
              <a:spcAft>
                <a:spcPct val="0"/>
              </a:spcAft>
              <a:buClr>
                <a:schemeClr val="accent1"/>
              </a:buClr>
              <a:buSzPct val="110000"/>
              <a:buFont typeface="Arial" panose="020B0604020202020204" pitchFamily="34" charset="0"/>
              <a:buChar char="•"/>
              <a:defRPr sz="2800" kern="1200">
                <a:solidFill>
                  <a:schemeClr val="tx1"/>
                </a:solidFill>
                <a:latin typeface="+mn-lt"/>
                <a:ea typeface="ヒラギノ角ゴ Pro W3" charset="-128"/>
                <a:cs typeface="ヒラギノ角ゴ Pro W3" charset="-128"/>
              </a:defRPr>
            </a:lvl1pPr>
            <a:lvl2pPr marL="891540" indent="-342900" algn="l" defTabSz="548640" rtl="0" eaLnBrk="1" fontAlgn="base" hangingPunct="1">
              <a:lnSpc>
                <a:spcPct val="90000"/>
              </a:lnSpc>
              <a:spcBef>
                <a:spcPts val="600"/>
              </a:spcBef>
              <a:spcAft>
                <a:spcPct val="0"/>
              </a:spcAft>
              <a:buClr>
                <a:schemeClr val="accent1"/>
              </a:buClr>
              <a:buSzPct val="110000"/>
              <a:buFont typeface="Arial" panose="020B0604020202020204" pitchFamily="34" charset="0"/>
              <a:buChar char="•"/>
              <a:defRPr sz="2400" kern="1200">
                <a:solidFill>
                  <a:schemeClr val="tx1"/>
                </a:solidFill>
                <a:latin typeface="+mn-lt"/>
                <a:ea typeface="ヒラギノ角ゴ Pro W3" charset="-128"/>
                <a:cs typeface="ヒラギノ角ゴ Pro W3" charset="-128"/>
              </a:defRPr>
            </a:lvl2pPr>
            <a:lvl3pPr marL="1371600" indent="-274320" algn="l" defTabSz="548640" rtl="0" eaLnBrk="1" fontAlgn="base" hangingPunct="1">
              <a:spcBef>
                <a:spcPct val="20000"/>
              </a:spcBef>
              <a:spcAft>
                <a:spcPct val="0"/>
              </a:spcAft>
              <a:buFont typeface="Arial" charset="0"/>
              <a:buChar char="•"/>
              <a:defRPr sz="2800" kern="1200">
                <a:solidFill>
                  <a:schemeClr val="tx1"/>
                </a:solidFill>
                <a:latin typeface="+mn-lt"/>
                <a:ea typeface="ヒラギノ角ゴ Pro W3" charset="-128"/>
                <a:cs typeface="ヒラギノ角ゴ Pro W3" charset="-128"/>
              </a:defRPr>
            </a:lvl3pPr>
            <a:lvl4pPr marL="1920240" indent="-274320" algn="l" defTabSz="548640" rtl="0" eaLnBrk="1" fontAlgn="base" hangingPunct="1">
              <a:spcBef>
                <a:spcPct val="20000"/>
              </a:spcBef>
              <a:spcAft>
                <a:spcPct val="0"/>
              </a:spcAft>
              <a:buFont typeface="Arial" charset="0"/>
              <a:buChar char="–"/>
              <a:defRPr sz="2800" kern="1200">
                <a:solidFill>
                  <a:schemeClr val="tx1"/>
                </a:solidFill>
                <a:latin typeface="+mn-lt"/>
                <a:ea typeface="ヒラギノ角ゴ Pro W3" charset="-128"/>
                <a:cs typeface="ヒラギノ角ゴ Pro W3" charset="-128"/>
              </a:defRPr>
            </a:lvl4pPr>
            <a:lvl5pPr marL="2468880" indent="-274320" algn="l" defTabSz="548640" rtl="0" eaLnBrk="1" fontAlgn="base" hangingPunct="1">
              <a:spcBef>
                <a:spcPct val="20000"/>
              </a:spcBef>
              <a:spcAft>
                <a:spcPct val="0"/>
              </a:spcAft>
              <a:buFont typeface="Arial" charset="0"/>
              <a:buChar char="»"/>
              <a:defRPr sz="2800" kern="1200">
                <a:solidFill>
                  <a:schemeClr val="tx1"/>
                </a:solidFill>
                <a:latin typeface="+mn-lt"/>
                <a:ea typeface="ヒラギノ角ゴ Pro W3" charset="-128"/>
                <a:cs typeface="ヒラギノ角ゴ Pro W3" charset="-128"/>
              </a:defRPr>
            </a:lvl5pPr>
            <a:lvl6pPr marL="3017520" indent="-274320" algn="l" defTabSz="548640" rtl="0" eaLnBrk="1" latinLnBrk="0" hangingPunct="1">
              <a:spcBef>
                <a:spcPct val="20000"/>
              </a:spcBef>
              <a:buFont typeface="Arial"/>
              <a:buChar char="•"/>
              <a:defRPr sz="2400" kern="1200">
                <a:solidFill>
                  <a:schemeClr val="tx1"/>
                </a:solidFill>
                <a:latin typeface="+mn-lt"/>
                <a:ea typeface="+mn-ea"/>
                <a:cs typeface="+mn-cs"/>
              </a:defRPr>
            </a:lvl6pPr>
            <a:lvl7pPr marL="3566160" indent="-274320" algn="l" defTabSz="548640" rtl="0" eaLnBrk="1" latinLnBrk="0" hangingPunct="1">
              <a:spcBef>
                <a:spcPct val="20000"/>
              </a:spcBef>
              <a:buFont typeface="Arial"/>
              <a:buChar char="•"/>
              <a:defRPr sz="2400" kern="1200">
                <a:solidFill>
                  <a:schemeClr val="tx1"/>
                </a:solidFill>
                <a:latin typeface="+mn-lt"/>
                <a:ea typeface="+mn-ea"/>
                <a:cs typeface="+mn-cs"/>
              </a:defRPr>
            </a:lvl7pPr>
            <a:lvl8pPr marL="4114800" indent="-274320" algn="l" defTabSz="548640" rtl="0" eaLnBrk="1" latinLnBrk="0" hangingPunct="1">
              <a:spcBef>
                <a:spcPct val="20000"/>
              </a:spcBef>
              <a:buFont typeface="Arial"/>
              <a:buChar char="•"/>
              <a:defRPr sz="2400" kern="1200">
                <a:solidFill>
                  <a:schemeClr val="tx1"/>
                </a:solidFill>
                <a:latin typeface="+mn-lt"/>
                <a:ea typeface="+mn-ea"/>
                <a:cs typeface="+mn-cs"/>
              </a:defRPr>
            </a:lvl8pPr>
            <a:lvl9pPr marL="4663440" indent="-274320" algn="l" defTabSz="548640" rtl="0" eaLnBrk="1" latinLnBrk="0" hangingPunct="1">
              <a:spcBef>
                <a:spcPct val="20000"/>
              </a:spcBef>
              <a:buFont typeface="Arial"/>
              <a:buChar char="•"/>
              <a:defRPr sz="2400" kern="1200">
                <a:solidFill>
                  <a:schemeClr val="tx1"/>
                </a:solidFill>
                <a:latin typeface="+mn-lt"/>
                <a:ea typeface="+mn-ea"/>
                <a:cs typeface="+mn-cs"/>
              </a:defRPr>
            </a:lvl9pPr>
          </a:lstStyle>
          <a:p>
            <a:r>
              <a:rPr lang="en-US" altLang="zh-CN" dirty="0"/>
              <a:t>Many hyper-parameters need to be tuned.</a:t>
            </a:r>
          </a:p>
          <a:p>
            <a:pPr lvl="1"/>
            <a:r>
              <a:rPr lang="en-US" altLang="zh-CN" dirty="0"/>
              <a:t>How many hidden layers.</a:t>
            </a:r>
          </a:p>
          <a:p>
            <a:pPr lvl="1"/>
            <a:r>
              <a:rPr lang="en-US" altLang="zh-CN" dirty="0"/>
              <a:t>Activation functions.</a:t>
            </a:r>
          </a:p>
          <a:p>
            <a:pPr lvl="1"/>
            <a:r>
              <a:rPr lang="en-US" altLang="zh-CN" dirty="0"/>
              <a:t>Loss functions.</a:t>
            </a:r>
          </a:p>
          <a:p>
            <a:pPr lvl="1"/>
            <a:r>
              <a:rPr lang="en-US" altLang="zh-CN" dirty="0"/>
              <a:t>How to do data normalization/transformation. </a:t>
            </a:r>
          </a:p>
          <a:p>
            <a:r>
              <a:rPr lang="en-US" altLang="zh-CN" dirty="0"/>
              <a:t>How to quickly iterate experiments -&gt; production.</a:t>
            </a:r>
          </a:p>
          <a:p>
            <a:pPr lvl="1"/>
            <a:r>
              <a:rPr lang="en-US" altLang="zh-CN" dirty="0"/>
              <a:t>Do experiments in an interactive </a:t>
            </a:r>
            <a:r>
              <a:rPr lang="en-US" altLang="zh-CN" dirty="0" err="1"/>
              <a:t>env</a:t>
            </a:r>
            <a:r>
              <a:rPr lang="en-US" altLang="zh-CN" dirty="0"/>
              <a:t>, and run production jobs regularly.</a:t>
            </a:r>
          </a:p>
          <a:p>
            <a:r>
              <a:rPr lang="en-US" altLang="zh-CN" dirty="0"/>
              <a:t>Model serving/management</a:t>
            </a:r>
          </a:p>
          <a:p>
            <a:pPr lvl="1"/>
            <a:r>
              <a:rPr lang="en-US" altLang="zh-CN" dirty="0"/>
              <a:t>Online service / batch prediction</a:t>
            </a:r>
          </a:p>
          <a:p>
            <a:pPr lvl="1"/>
            <a:endParaRPr lang="en-US" altLang="zh-CN" dirty="0"/>
          </a:p>
          <a:p>
            <a:pPr lvl="1"/>
            <a:endParaRPr lang="en-US" altLang="zh-CN" dirty="0"/>
          </a:p>
        </p:txBody>
      </p:sp>
      <p:sp>
        <p:nvSpPr>
          <p:cNvPr id="7" name="Text Placeholder 13">
            <a:extLst>
              <a:ext uri="{FF2B5EF4-FFF2-40B4-BE49-F238E27FC236}">
                <a16:creationId xmlns:a16="http://schemas.microsoft.com/office/drawing/2014/main" id="{855B317A-4B36-6B4A-8E54-ADE9C3015A20}"/>
              </a:ext>
            </a:extLst>
          </p:cNvPr>
          <p:cNvSpPr txBox="1">
            <a:spLocks/>
          </p:cNvSpPr>
          <p:nvPr/>
        </p:nvSpPr>
        <p:spPr>
          <a:xfrm>
            <a:off x="3105878" y="6796089"/>
            <a:ext cx="6593934" cy="587258"/>
          </a:xfrm>
          <a:prstGeom prst="rect">
            <a:avLst/>
          </a:prstGeom>
        </p:spPr>
        <p:txBody>
          <a:bodyPr/>
          <a:lstStyle>
            <a:lvl1pPr marL="411480" indent="-411480" algn="l" defTabSz="548640" rtl="0" eaLnBrk="1" fontAlgn="base" hangingPunct="1">
              <a:lnSpc>
                <a:spcPct val="90000"/>
              </a:lnSpc>
              <a:spcBef>
                <a:spcPts val="1200"/>
              </a:spcBef>
              <a:spcAft>
                <a:spcPct val="0"/>
              </a:spcAft>
              <a:buClr>
                <a:schemeClr val="accent1"/>
              </a:buClr>
              <a:buSzPct val="110000"/>
              <a:buFont typeface="Arial" panose="020B0604020202020204" pitchFamily="34" charset="0"/>
              <a:buChar char="•"/>
              <a:defRPr sz="2800" kern="1200">
                <a:solidFill>
                  <a:schemeClr val="tx1"/>
                </a:solidFill>
                <a:latin typeface="+mn-lt"/>
                <a:ea typeface="ヒラギノ角ゴ Pro W3" charset="-128"/>
                <a:cs typeface="ヒラギノ角ゴ Pro W3" charset="-128"/>
              </a:defRPr>
            </a:lvl1pPr>
            <a:lvl2pPr marL="891540" indent="-342900" algn="l" defTabSz="548640" rtl="0" eaLnBrk="1" fontAlgn="base" hangingPunct="1">
              <a:lnSpc>
                <a:spcPct val="90000"/>
              </a:lnSpc>
              <a:spcBef>
                <a:spcPts val="600"/>
              </a:spcBef>
              <a:spcAft>
                <a:spcPct val="0"/>
              </a:spcAft>
              <a:buClr>
                <a:schemeClr val="accent1"/>
              </a:buClr>
              <a:buSzPct val="110000"/>
              <a:buFont typeface="Arial" panose="020B0604020202020204" pitchFamily="34" charset="0"/>
              <a:buChar char="•"/>
              <a:defRPr sz="2400" kern="1200">
                <a:solidFill>
                  <a:schemeClr val="tx1"/>
                </a:solidFill>
                <a:latin typeface="+mn-lt"/>
                <a:ea typeface="ヒラギノ角ゴ Pro W3" charset="-128"/>
                <a:cs typeface="ヒラギノ角ゴ Pro W3" charset="-128"/>
              </a:defRPr>
            </a:lvl2pPr>
            <a:lvl3pPr marL="1371600" indent="-274320" algn="l" defTabSz="548640" rtl="0" eaLnBrk="1" fontAlgn="base" hangingPunct="1">
              <a:spcBef>
                <a:spcPct val="20000"/>
              </a:spcBef>
              <a:spcAft>
                <a:spcPct val="0"/>
              </a:spcAft>
              <a:buFont typeface="Arial" charset="0"/>
              <a:buChar char="•"/>
              <a:defRPr sz="2800" kern="1200">
                <a:solidFill>
                  <a:schemeClr val="tx1"/>
                </a:solidFill>
                <a:latin typeface="+mn-lt"/>
                <a:ea typeface="ヒラギノ角ゴ Pro W3" charset="-128"/>
                <a:cs typeface="ヒラギノ角ゴ Pro W3" charset="-128"/>
              </a:defRPr>
            </a:lvl3pPr>
            <a:lvl4pPr marL="1920240" indent="-274320" algn="l" defTabSz="548640" rtl="0" eaLnBrk="1" fontAlgn="base" hangingPunct="1">
              <a:spcBef>
                <a:spcPct val="20000"/>
              </a:spcBef>
              <a:spcAft>
                <a:spcPct val="0"/>
              </a:spcAft>
              <a:buFont typeface="Arial" charset="0"/>
              <a:buChar char="–"/>
              <a:defRPr sz="2800" kern="1200">
                <a:solidFill>
                  <a:schemeClr val="tx1"/>
                </a:solidFill>
                <a:latin typeface="+mn-lt"/>
                <a:ea typeface="ヒラギノ角ゴ Pro W3" charset="-128"/>
                <a:cs typeface="ヒラギノ角ゴ Pro W3" charset="-128"/>
              </a:defRPr>
            </a:lvl4pPr>
            <a:lvl5pPr marL="2468880" indent="-274320" algn="l" defTabSz="548640" rtl="0" eaLnBrk="1" fontAlgn="base" hangingPunct="1">
              <a:spcBef>
                <a:spcPct val="20000"/>
              </a:spcBef>
              <a:spcAft>
                <a:spcPct val="0"/>
              </a:spcAft>
              <a:buFont typeface="Arial" charset="0"/>
              <a:buChar char="»"/>
              <a:defRPr sz="2800" kern="1200">
                <a:solidFill>
                  <a:schemeClr val="tx1"/>
                </a:solidFill>
                <a:latin typeface="+mn-lt"/>
                <a:ea typeface="ヒラギノ角ゴ Pro W3" charset="-128"/>
                <a:cs typeface="ヒラギノ角ゴ Pro W3" charset="-128"/>
              </a:defRPr>
            </a:lvl5pPr>
            <a:lvl6pPr marL="3017520" indent="-274320" algn="l" defTabSz="548640" rtl="0" eaLnBrk="1" latinLnBrk="0" hangingPunct="1">
              <a:spcBef>
                <a:spcPct val="20000"/>
              </a:spcBef>
              <a:buFont typeface="Arial"/>
              <a:buChar char="•"/>
              <a:defRPr sz="2400" kern="1200">
                <a:solidFill>
                  <a:schemeClr val="tx1"/>
                </a:solidFill>
                <a:latin typeface="+mn-lt"/>
                <a:ea typeface="+mn-ea"/>
                <a:cs typeface="+mn-cs"/>
              </a:defRPr>
            </a:lvl6pPr>
            <a:lvl7pPr marL="3566160" indent="-274320" algn="l" defTabSz="548640" rtl="0" eaLnBrk="1" latinLnBrk="0" hangingPunct="1">
              <a:spcBef>
                <a:spcPct val="20000"/>
              </a:spcBef>
              <a:buFont typeface="Arial"/>
              <a:buChar char="•"/>
              <a:defRPr sz="2400" kern="1200">
                <a:solidFill>
                  <a:schemeClr val="tx1"/>
                </a:solidFill>
                <a:latin typeface="+mn-lt"/>
                <a:ea typeface="+mn-ea"/>
                <a:cs typeface="+mn-cs"/>
              </a:defRPr>
            </a:lvl7pPr>
            <a:lvl8pPr marL="4114800" indent="-274320" algn="l" defTabSz="548640" rtl="0" eaLnBrk="1" latinLnBrk="0" hangingPunct="1">
              <a:spcBef>
                <a:spcPct val="20000"/>
              </a:spcBef>
              <a:buFont typeface="Arial"/>
              <a:buChar char="•"/>
              <a:defRPr sz="2400" kern="1200">
                <a:solidFill>
                  <a:schemeClr val="tx1"/>
                </a:solidFill>
                <a:latin typeface="+mn-lt"/>
                <a:ea typeface="+mn-ea"/>
                <a:cs typeface="+mn-cs"/>
              </a:defRPr>
            </a:lvl8pPr>
            <a:lvl9pPr marL="4663440" indent="-274320" algn="l" defTabSz="548640" rtl="0" eaLnBrk="1" latinLnBrk="0" hangingPunct="1">
              <a:spcBef>
                <a:spcPct val="20000"/>
              </a:spcBef>
              <a:buFont typeface="Arial"/>
              <a:buChar char="•"/>
              <a:defRPr sz="2400" kern="1200">
                <a:solidFill>
                  <a:schemeClr val="tx1"/>
                </a:solidFill>
                <a:latin typeface="+mn-lt"/>
                <a:ea typeface="+mn-ea"/>
                <a:cs typeface="+mn-cs"/>
              </a:defRPr>
            </a:lvl9pPr>
          </a:lstStyle>
          <a:p>
            <a:pPr marL="0" indent="0">
              <a:buNone/>
            </a:pPr>
            <a:r>
              <a:rPr lang="en-US" sz="3600" dirty="0"/>
              <a:t>Now you can be more enjoyable  more </a:t>
            </a:r>
          </a:p>
        </p:txBody>
      </p:sp>
    </p:spTree>
    <p:extLst>
      <p:ext uri="{BB962C8B-B14F-4D97-AF65-F5344CB8AC3E}">
        <p14:creationId xmlns:p14="http://schemas.microsoft.com/office/powerpoint/2010/main" val="1748080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ltLang="zh-CN" dirty="0"/>
              <a:t>About me</a:t>
            </a:r>
            <a:endParaRPr lang="en-US" dirty="0"/>
          </a:p>
        </p:txBody>
      </p:sp>
      <p:sp>
        <p:nvSpPr>
          <p:cNvPr id="14" name="Text Placeholder 13"/>
          <p:cNvSpPr>
            <a:spLocks noGrp="1"/>
          </p:cNvSpPr>
          <p:nvPr>
            <p:ph sz="quarter" idx="10"/>
          </p:nvPr>
        </p:nvSpPr>
        <p:spPr>
          <a:xfrm>
            <a:off x="830263" y="1794933"/>
            <a:ext cx="13190537" cy="5266266"/>
          </a:xfrm>
        </p:spPr>
        <p:txBody>
          <a:bodyPr numCol="1"/>
          <a:lstStyle/>
          <a:p>
            <a:pPr marL="548640" lvl="1" indent="0">
              <a:buNone/>
            </a:pPr>
            <a:endParaRPr lang="en-US" dirty="0"/>
          </a:p>
          <a:p>
            <a:pPr lvl="1"/>
            <a:r>
              <a:rPr lang="en-US" dirty="0"/>
              <a:t>Wangda Tan</a:t>
            </a:r>
          </a:p>
          <a:p>
            <a:pPr lvl="2"/>
            <a:r>
              <a:rPr lang="en-US" dirty="0"/>
              <a:t>Engineering Manager of YARN team @ Hortonworks.</a:t>
            </a:r>
          </a:p>
          <a:p>
            <a:pPr lvl="2"/>
            <a:r>
              <a:rPr lang="en-US" dirty="0"/>
              <a:t>Apache Hadoop PMC member and committer, working on Hadoop since 2011.</a:t>
            </a:r>
          </a:p>
          <a:p>
            <a:pPr lvl="2"/>
            <a:r>
              <a:rPr lang="en-US" dirty="0"/>
              <a:t>Major working field: scheduler / deep learning on YARN / GPUs on YARN, etc.</a:t>
            </a:r>
          </a:p>
        </p:txBody>
      </p:sp>
      <p:pic>
        <p:nvPicPr>
          <p:cNvPr id="3" name="Picture 2">
            <a:extLst>
              <a:ext uri="{FF2B5EF4-FFF2-40B4-BE49-F238E27FC236}">
                <a16:creationId xmlns:a16="http://schemas.microsoft.com/office/drawing/2014/main" id="{FE74CAA1-8CFF-A74F-B992-CF2CF5CAA30E}"/>
              </a:ext>
            </a:extLst>
          </p:cNvPr>
          <p:cNvPicPr>
            <a:picLocks noChangeAspect="1"/>
          </p:cNvPicPr>
          <p:nvPr/>
        </p:nvPicPr>
        <p:blipFill>
          <a:blip r:embed="rId3"/>
          <a:stretch>
            <a:fillRect/>
          </a:stretch>
        </p:blipFill>
        <p:spPr>
          <a:xfrm>
            <a:off x="7031473" y="2215751"/>
            <a:ext cx="1869639" cy="870349"/>
          </a:xfrm>
          <a:prstGeom prst="rect">
            <a:avLst/>
          </a:prstGeom>
        </p:spPr>
      </p:pic>
    </p:spTree>
    <p:extLst>
      <p:ext uri="{BB962C8B-B14F-4D97-AF65-F5344CB8AC3E}">
        <p14:creationId xmlns:p14="http://schemas.microsoft.com/office/powerpoint/2010/main" val="3022915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8D09C0-8B07-8A4C-AA7C-72C859DD7433}"/>
              </a:ext>
            </a:extLst>
          </p:cNvPr>
          <p:cNvSpPr>
            <a:spLocks noGrp="1"/>
          </p:cNvSpPr>
          <p:nvPr>
            <p:ph type="ctrTitle"/>
          </p:nvPr>
        </p:nvSpPr>
        <p:spPr/>
        <p:txBody>
          <a:bodyPr/>
          <a:lstStyle/>
          <a:p>
            <a:r>
              <a:rPr lang="en-US" dirty="0">
                <a:solidFill>
                  <a:srgbClr val="3FAE2A"/>
                </a:solidFill>
              </a:rPr>
              <a:t>Lots of contents, let’s recap challenges</a:t>
            </a:r>
          </a:p>
        </p:txBody>
      </p:sp>
      <p:sp>
        <p:nvSpPr>
          <p:cNvPr id="6" name="Text Placeholder 13">
            <a:extLst>
              <a:ext uri="{FF2B5EF4-FFF2-40B4-BE49-F238E27FC236}">
                <a16:creationId xmlns:a16="http://schemas.microsoft.com/office/drawing/2014/main" id="{18340E77-0A9F-BA40-9880-E0E413CED417}"/>
              </a:ext>
            </a:extLst>
          </p:cNvPr>
          <p:cNvSpPr txBox="1">
            <a:spLocks/>
          </p:cNvSpPr>
          <p:nvPr/>
        </p:nvSpPr>
        <p:spPr>
          <a:xfrm>
            <a:off x="830263" y="1794933"/>
            <a:ext cx="13190537" cy="5266266"/>
          </a:xfrm>
          <a:prstGeom prst="rect">
            <a:avLst/>
          </a:prstGeom>
        </p:spPr>
        <p:txBody>
          <a:bodyPr/>
          <a:lstStyle>
            <a:lvl1pPr marL="411480" indent="-411480" algn="l" defTabSz="548640" rtl="0" eaLnBrk="1" fontAlgn="base" hangingPunct="1">
              <a:lnSpc>
                <a:spcPct val="90000"/>
              </a:lnSpc>
              <a:spcBef>
                <a:spcPts val="1200"/>
              </a:spcBef>
              <a:spcAft>
                <a:spcPct val="0"/>
              </a:spcAft>
              <a:buClr>
                <a:schemeClr val="accent1"/>
              </a:buClr>
              <a:buSzPct val="110000"/>
              <a:buFont typeface="Arial" panose="020B0604020202020204" pitchFamily="34" charset="0"/>
              <a:buChar char="•"/>
              <a:defRPr sz="2800" kern="1200">
                <a:solidFill>
                  <a:schemeClr val="tx1"/>
                </a:solidFill>
                <a:latin typeface="+mn-lt"/>
                <a:ea typeface="ヒラギノ角ゴ Pro W3" charset="-128"/>
                <a:cs typeface="ヒラギノ角ゴ Pro W3" charset="-128"/>
              </a:defRPr>
            </a:lvl1pPr>
            <a:lvl2pPr marL="891540" indent="-342900" algn="l" defTabSz="548640" rtl="0" eaLnBrk="1" fontAlgn="base" hangingPunct="1">
              <a:lnSpc>
                <a:spcPct val="90000"/>
              </a:lnSpc>
              <a:spcBef>
                <a:spcPts val="600"/>
              </a:spcBef>
              <a:spcAft>
                <a:spcPct val="0"/>
              </a:spcAft>
              <a:buClr>
                <a:schemeClr val="accent1"/>
              </a:buClr>
              <a:buSzPct val="110000"/>
              <a:buFont typeface="Arial" panose="020B0604020202020204" pitchFamily="34" charset="0"/>
              <a:buChar char="•"/>
              <a:defRPr sz="2400" kern="1200">
                <a:solidFill>
                  <a:schemeClr val="tx1"/>
                </a:solidFill>
                <a:latin typeface="+mn-lt"/>
                <a:ea typeface="ヒラギノ角ゴ Pro W3" charset="-128"/>
                <a:cs typeface="ヒラギノ角ゴ Pro W3" charset="-128"/>
              </a:defRPr>
            </a:lvl2pPr>
            <a:lvl3pPr marL="1371600" indent="-274320" algn="l" defTabSz="548640" rtl="0" eaLnBrk="1" fontAlgn="base" hangingPunct="1">
              <a:spcBef>
                <a:spcPct val="20000"/>
              </a:spcBef>
              <a:spcAft>
                <a:spcPct val="0"/>
              </a:spcAft>
              <a:buFont typeface="Arial" charset="0"/>
              <a:buChar char="•"/>
              <a:defRPr sz="2800" kern="1200">
                <a:solidFill>
                  <a:schemeClr val="tx1"/>
                </a:solidFill>
                <a:latin typeface="+mn-lt"/>
                <a:ea typeface="ヒラギノ角ゴ Pro W3" charset="-128"/>
                <a:cs typeface="ヒラギノ角ゴ Pro W3" charset="-128"/>
              </a:defRPr>
            </a:lvl3pPr>
            <a:lvl4pPr marL="1920240" indent="-274320" algn="l" defTabSz="548640" rtl="0" eaLnBrk="1" fontAlgn="base" hangingPunct="1">
              <a:spcBef>
                <a:spcPct val="20000"/>
              </a:spcBef>
              <a:spcAft>
                <a:spcPct val="0"/>
              </a:spcAft>
              <a:buFont typeface="Arial" charset="0"/>
              <a:buChar char="–"/>
              <a:defRPr sz="2800" kern="1200">
                <a:solidFill>
                  <a:schemeClr val="tx1"/>
                </a:solidFill>
                <a:latin typeface="+mn-lt"/>
                <a:ea typeface="ヒラギノ角ゴ Pro W3" charset="-128"/>
                <a:cs typeface="ヒラギノ角ゴ Pro W3" charset="-128"/>
              </a:defRPr>
            </a:lvl4pPr>
            <a:lvl5pPr marL="2468880" indent="-274320" algn="l" defTabSz="548640" rtl="0" eaLnBrk="1" fontAlgn="base" hangingPunct="1">
              <a:spcBef>
                <a:spcPct val="20000"/>
              </a:spcBef>
              <a:spcAft>
                <a:spcPct val="0"/>
              </a:spcAft>
              <a:buFont typeface="Arial" charset="0"/>
              <a:buChar char="»"/>
              <a:defRPr sz="2800" kern="1200">
                <a:solidFill>
                  <a:schemeClr val="tx1"/>
                </a:solidFill>
                <a:latin typeface="+mn-lt"/>
                <a:ea typeface="ヒラギノ角ゴ Pro W3" charset="-128"/>
                <a:cs typeface="ヒラギノ角ゴ Pro W3" charset="-128"/>
              </a:defRPr>
            </a:lvl5pPr>
            <a:lvl6pPr marL="3017520" indent="-274320" algn="l" defTabSz="548640" rtl="0" eaLnBrk="1" latinLnBrk="0" hangingPunct="1">
              <a:spcBef>
                <a:spcPct val="20000"/>
              </a:spcBef>
              <a:buFont typeface="Arial"/>
              <a:buChar char="•"/>
              <a:defRPr sz="2400" kern="1200">
                <a:solidFill>
                  <a:schemeClr val="tx1"/>
                </a:solidFill>
                <a:latin typeface="+mn-lt"/>
                <a:ea typeface="+mn-ea"/>
                <a:cs typeface="+mn-cs"/>
              </a:defRPr>
            </a:lvl6pPr>
            <a:lvl7pPr marL="3566160" indent="-274320" algn="l" defTabSz="548640" rtl="0" eaLnBrk="1" latinLnBrk="0" hangingPunct="1">
              <a:spcBef>
                <a:spcPct val="20000"/>
              </a:spcBef>
              <a:buFont typeface="Arial"/>
              <a:buChar char="•"/>
              <a:defRPr sz="2400" kern="1200">
                <a:solidFill>
                  <a:schemeClr val="tx1"/>
                </a:solidFill>
                <a:latin typeface="+mn-lt"/>
                <a:ea typeface="+mn-ea"/>
                <a:cs typeface="+mn-cs"/>
              </a:defRPr>
            </a:lvl7pPr>
            <a:lvl8pPr marL="4114800" indent="-274320" algn="l" defTabSz="548640" rtl="0" eaLnBrk="1" latinLnBrk="0" hangingPunct="1">
              <a:spcBef>
                <a:spcPct val="20000"/>
              </a:spcBef>
              <a:buFont typeface="Arial"/>
              <a:buChar char="•"/>
              <a:defRPr sz="2400" kern="1200">
                <a:solidFill>
                  <a:schemeClr val="tx1"/>
                </a:solidFill>
                <a:latin typeface="+mn-lt"/>
                <a:ea typeface="+mn-ea"/>
                <a:cs typeface="+mn-cs"/>
              </a:defRPr>
            </a:lvl8pPr>
            <a:lvl9pPr marL="4663440" indent="-274320" algn="l" defTabSz="548640" rtl="0" eaLnBrk="1" latinLnBrk="0" hangingPunct="1">
              <a:spcBef>
                <a:spcPct val="20000"/>
              </a:spcBef>
              <a:buFont typeface="Arial"/>
              <a:buChar char="•"/>
              <a:defRPr sz="2400" kern="1200">
                <a:solidFill>
                  <a:schemeClr val="tx1"/>
                </a:solidFill>
                <a:latin typeface="+mn-lt"/>
                <a:ea typeface="+mn-ea"/>
                <a:cs typeface="+mn-cs"/>
              </a:defRPr>
            </a:lvl9pPr>
          </a:lstStyle>
          <a:p>
            <a:r>
              <a:rPr lang="en-US" altLang="zh-CN" dirty="0"/>
              <a:t>Handle data access.</a:t>
            </a:r>
          </a:p>
          <a:p>
            <a:r>
              <a:rPr lang="en-US" altLang="zh-CN" dirty="0"/>
              <a:t>Do ETL efficiently.</a:t>
            </a:r>
          </a:p>
          <a:p>
            <a:r>
              <a:rPr lang="en-US" altLang="zh-CN" dirty="0"/>
              <a:t>Handle job dependencies.</a:t>
            </a:r>
          </a:p>
          <a:p>
            <a:r>
              <a:rPr lang="en-US" altLang="zh-CN" dirty="0"/>
              <a:t>Multi-tenant.</a:t>
            </a:r>
          </a:p>
          <a:p>
            <a:r>
              <a:rPr lang="en-US" altLang="zh-CN" dirty="0"/>
              <a:t>Do experiments easily. </a:t>
            </a:r>
          </a:p>
          <a:p>
            <a:r>
              <a:rPr lang="en-US" altLang="zh-CN" dirty="0"/>
              <a:t>Run production jobs easily.</a:t>
            </a:r>
          </a:p>
          <a:p>
            <a:r>
              <a:rPr lang="en-US" altLang="zh-CN" dirty="0"/>
              <a:t>Manage models</a:t>
            </a:r>
          </a:p>
          <a:p>
            <a:endParaRPr lang="en-US" altLang="zh-CN" dirty="0"/>
          </a:p>
        </p:txBody>
      </p:sp>
      <p:sp>
        <p:nvSpPr>
          <p:cNvPr id="5" name="Rectangle 4">
            <a:extLst>
              <a:ext uri="{FF2B5EF4-FFF2-40B4-BE49-F238E27FC236}">
                <a16:creationId xmlns:a16="http://schemas.microsoft.com/office/drawing/2014/main" id="{B676534F-BB03-514E-8863-FBB8C99A2FE6}"/>
              </a:ext>
            </a:extLst>
          </p:cNvPr>
          <p:cNvSpPr/>
          <p:nvPr/>
        </p:nvSpPr>
        <p:spPr>
          <a:xfrm>
            <a:off x="1277470" y="3926540"/>
            <a:ext cx="4083424" cy="1559859"/>
          </a:xfrm>
          <a:prstGeom prst="rect">
            <a:avLst/>
          </a:pr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lIns="182880" tIns="182880" rIns="182880" bIns="182880" rtlCol="0" anchor="t" anchorCtr="0">
            <a:noAutofit/>
          </a:bodyPr>
          <a:lstStyle/>
          <a:p>
            <a:pPr algn="ctr">
              <a:lnSpc>
                <a:spcPct val="85000"/>
              </a:lnSpc>
              <a:spcBef>
                <a:spcPts val="600"/>
              </a:spcBef>
            </a:pPr>
            <a:endParaRPr lang="en-US" sz="2800" dirty="0">
              <a:solidFill>
                <a:srgbClr val="FFFFFF"/>
              </a:solidFill>
            </a:endParaRPr>
          </a:p>
        </p:txBody>
      </p:sp>
      <p:sp>
        <p:nvSpPr>
          <p:cNvPr id="8" name="Oval 7">
            <a:extLst>
              <a:ext uri="{FF2B5EF4-FFF2-40B4-BE49-F238E27FC236}">
                <a16:creationId xmlns:a16="http://schemas.microsoft.com/office/drawing/2014/main" id="{BAA4E5FF-F2ED-2B49-A8AF-3139C20A68F3}"/>
              </a:ext>
            </a:extLst>
          </p:cNvPr>
          <p:cNvSpPr/>
          <p:nvPr/>
        </p:nvSpPr>
        <p:spPr>
          <a:xfrm>
            <a:off x="6402682" y="4117041"/>
            <a:ext cx="4990852" cy="909918"/>
          </a:xfrm>
          <a:prstGeom prst="ellipse">
            <a:avLst/>
          </a:prstGeom>
          <a:solidFill>
            <a:schemeClr val="accent1">
              <a:lumMod val="40000"/>
              <a:lumOff val="60000"/>
            </a:schemeClr>
          </a:solidFill>
          <a:ln w="12700">
            <a:solidFill>
              <a:schemeClr val="accent1">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lIns="182880" tIns="182880" rIns="182880" bIns="182880" rtlCol="0" anchor="t" anchorCtr="0">
            <a:noAutofit/>
          </a:bodyPr>
          <a:lstStyle/>
          <a:p>
            <a:pPr algn="ctr">
              <a:lnSpc>
                <a:spcPct val="85000"/>
              </a:lnSpc>
              <a:spcBef>
                <a:spcPts val="600"/>
              </a:spcBef>
            </a:pPr>
            <a:r>
              <a:rPr lang="en-US" sz="2400" dirty="0">
                <a:solidFill>
                  <a:schemeClr val="bg1"/>
                </a:solidFill>
              </a:rPr>
              <a:t>DL issues.</a:t>
            </a:r>
          </a:p>
        </p:txBody>
      </p:sp>
      <p:cxnSp>
        <p:nvCxnSpPr>
          <p:cNvPr id="9" name="Straight Arrow Connector 8">
            <a:extLst>
              <a:ext uri="{FF2B5EF4-FFF2-40B4-BE49-F238E27FC236}">
                <a16:creationId xmlns:a16="http://schemas.microsoft.com/office/drawing/2014/main" id="{06596CD2-C408-0A4A-AF67-A21169A609D4}"/>
              </a:ext>
            </a:extLst>
          </p:cNvPr>
          <p:cNvCxnSpPr>
            <a:cxnSpLocks/>
          </p:cNvCxnSpPr>
          <p:nvPr/>
        </p:nvCxnSpPr>
        <p:spPr>
          <a:xfrm>
            <a:off x="5360894" y="4572000"/>
            <a:ext cx="1041788" cy="0"/>
          </a:xfrm>
          <a:prstGeom prst="straightConnector1">
            <a:avLst/>
          </a:prstGeom>
          <a:ln w="28575">
            <a:solidFill>
              <a:schemeClr val="accent1">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53792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5" grpId="0" animBg="1"/>
      <p:bldP spid="8"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6D0ACD-FCED-D249-BD0E-3C0DB73AD6D9}"/>
              </a:ext>
            </a:extLst>
          </p:cNvPr>
          <p:cNvSpPr>
            <a:spLocks noGrp="1"/>
          </p:cNvSpPr>
          <p:nvPr>
            <p:ph type="ctrTitle"/>
          </p:nvPr>
        </p:nvSpPr>
        <p:spPr>
          <a:xfrm>
            <a:off x="841493" y="3806105"/>
            <a:ext cx="8867771" cy="1576585"/>
          </a:xfrm>
        </p:spPr>
        <p:txBody>
          <a:bodyPr/>
          <a:lstStyle/>
          <a:p>
            <a:r>
              <a:rPr lang="en-US" dirty="0"/>
              <a:t>With YARN 3.x, What can be done  </a:t>
            </a:r>
          </a:p>
        </p:txBody>
      </p:sp>
    </p:spTree>
    <p:extLst>
      <p:ext uri="{BB962C8B-B14F-4D97-AF65-F5344CB8AC3E}">
        <p14:creationId xmlns:p14="http://schemas.microsoft.com/office/powerpoint/2010/main" val="890980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Why all under YARN</a:t>
            </a:r>
          </a:p>
        </p:txBody>
      </p:sp>
      <p:sp>
        <p:nvSpPr>
          <p:cNvPr id="5" name="Rounded Rectangular Callout 4"/>
          <p:cNvSpPr/>
          <p:nvPr/>
        </p:nvSpPr>
        <p:spPr>
          <a:xfrm>
            <a:off x="4474723" y="1244194"/>
            <a:ext cx="1789889" cy="1206230"/>
          </a:xfrm>
          <a:prstGeom prst="wedgeRoundRectCallout">
            <a:avLst>
              <a:gd name="adj1" fmla="val -65833"/>
              <a:gd name="adj2" fmla="val 88306"/>
              <a:gd name="adj3" fmla="val 16667"/>
            </a:avLst>
          </a:prstGeom>
          <a:solidFill>
            <a:schemeClr val="accent1"/>
          </a:solid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lIns="182880" tIns="182880" rIns="182880" bIns="182880" rtlCol="0" anchor="ctr" anchorCtr="0">
            <a:noAutofit/>
          </a:bodyPr>
          <a:lstStyle/>
          <a:p>
            <a:pPr algn="ctr">
              <a:lnSpc>
                <a:spcPct val="85000"/>
              </a:lnSpc>
              <a:spcBef>
                <a:spcPts val="600"/>
              </a:spcBef>
            </a:pPr>
            <a:endParaRPr lang="en-US" sz="2800" dirty="0" err="1">
              <a:solidFill>
                <a:srgbClr val="FF0000"/>
              </a:solidFill>
            </a:endParaRPr>
          </a:p>
        </p:txBody>
      </p:sp>
      <p:sp>
        <p:nvSpPr>
          <p:cNvPr id="6" name="TextBox 5"/>
          <p:cNvSpPr txBox="1"/>
          <p:nvPr/>
        </p:nvSpPr>
        <p:spPr>
          <a:xfrm>
            <a:off x="4830543" y="1570866"/>
            <a:ext cx="844783" cy="475066"/>
          </a:xfrm>
          <a:prstGeom prst="rect">
            <a:avLst/>
          </a:prstGeom>
        </p:spPr>
        <p:txBody>
          <a:bodyPr vert="horz" wrap="none" lIns="0" tIns="0" rIns="0" bIns="0" rtlCol="0" anchor="ctr" anchorCtr="0">
            <a:spAutoFit/>
          </a:bodyPr>
          <a:lstStyle/>
          <a:p>
            <a:pPr algn="ctr">
              <a:lnSpc>
                <a:spcPct val="85000"/>
              </a:lnSpc>
              <a:spcBef>
                <a:spcPts val="600"/>
              </a:spcBef>
            </a:pPr>
            <a:r>
              <a:rPr lang="en-US" sz="3600" b="1" dirty="0">
                <a:solidFill>
                  <a:schemeClr val="bg2"/>
                </a:solidFill>
              </a:rPr>
              <a:t>SLA!</a:t>
            </a:r>
          </a:p>
        </p:txBody>
      </p:sp>
      <p:sp>
        <p:nvSpPr>
          <p:cNvPr id="7" name="Rounded Rectangular Callout 6"/>
          <p:cNvSpPr/>
          <p:nvPr/>
        </p:nvSpPr>
        <p:spPr>
          <a:xfrm>
            <a:off x="4474723" y="3138887"/>
            <a:ext cx="1789889" cy="1206230"/>
          </a:xfrm>
          <a:prstGeom prst="wedgeRoundRectCallout">
            <a:avLst>
              <a:gd name="adj1" fmla="val -72518"/>
              <a:gd name="adj2" fmla="val -34275"/>
              <a:gd name="adj3" fmla="val 16667"/>
            </a:avLst>
          </a:prstGeom>
          <a:solidFill>
            <a:schemeClr val="accent1"/>
          </a:solid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lIns="182880" tIns="182880" rIns="182880" bIns="182880" rtlCol="0" anchor="ctr" anchorCtr="0">
            <a:noAutofit/>
          </a:bodyPr>
          <a:lstStyle/>
          <a:p>
            <a:pPr algn="ctr">
              <a:lnSpc>
                <a:spcPct val="85000"/>
              </a:lnSpc>
              <a:spcBef>
                <a:spcPts val="600"/>
              </a:spcBef>
            </a:pPr>
            <a:endParaRPr lang="en-US" sz="2800" dirty="0" err="1">
              <a:solidFill>
                <a:srgbClr val="FF0000"/>
              </a:solidFill>
            </a:endParaRPr>
          </a:p>
        </p:txBody>
      </p:sp>
      <p:sp>
        <p:nvSpPr>
          <p:cNvPr id="8" name="TextBox 7"/>
          <p:cNvSpPr txBox="1"/>
          <p:nvPr/>
        </p:nvSpPr>
        <p:spPr>
          <a:xfrm>
            <a:off x="4572073" y="3610042"/>
            <a:ext cx="1540935" cy="316690"/>
          </a:xfrm>
          <a:prstGeom prst="rect">
            <a:avLst/>
          </a:prstGeom>
        </p:spPr>
        <p:txBody>
          <a:bodyPr vert="horz" wrap="none" lIns="0" tIns="0" rIns="0" bIns="0" rtlCol="0" anchor="ctr" anchorCtr="0">
            <a:spAutoFit/>
          </a:bodyPr>
          <a:lstStyle/>
          <a:p>
            <a:pPr algn="ctr">
              <a:lnSpc>
                <a:spcPct val="85000"/>
              </a:lnSpc>
              <a:spcBef>
                <a:spcPts val="600"/>
              </a:spcBef>
            </a:pPr>
            <a:r>
              <a:rPr lang="en-US" sz="2400" b="1" dirty="0">
                <a:solidFill>
                  <a:schemeClr val="bg2"/>
                </a:solidFill>
              </a:rPr>
              <a:t>Monitoring!</a:t>
            </a:r>
          </a:p>
        </p:txBody>
      </p:sp>
      <p:sp>
        <p:nvSpPr>
          <p:cNvPr id="9" name="TextBox 8"/>
          <p:cNvSpPr txBox="1"/>
          <p:nvPr/>
        </p:nvSpPr>
        <p:spPr>
          <a:xfrm>
            <a:off x="1043100" y="4150564"/>
            <a:ext cx="3192029" cy="366254"/>
          </a:xfrm>
          <a:prstGeom prst="rect">
            <a:avLst/>
          </a:prstGeom>
        </p:spPr>
        <p:txBody>
          <a:bodyPr vert="horz" wrap="none" lIns="0" tIns="0" rIns="0" bIns="0" rtlCol="0" anchor="ctr" anchorCtr="0">
            <a:spAutoFit/>
          </a:bodyPr>
          <a:lstStyle/>
          <a:p>
            <a:pPr algn="ctr">
              <a:lnSpc>
                <a:spcPct val="85000"/>
              </a:lnSpc>
              <a:spcBef>
                <a:spcPts val="600"/>
              </a:spcBef>
            </a:pPr>
            <a:r>
              <a:rPr lang="en-US" sz="2800" dirty="0"/>
              <a:t>A normal cluster user</a:t>
            </a:r>
          </a:p>
        </p:txBody>
      </p:sp>
      <p:sp>
        <p:nvSpPr>
          <p:cNvPr id="10" name="Rounded Rectangular Callout 9"/>
          <p:cNvSpPr/>
          <p:nvPr/>
        </p:nvSpPr>
        <p:spPr>
          <a:xfrm>
            <a:off x="4474722" y="4750436"/>
            <a:ext cx="1789889" cy="1206230"/>
          </a:xfrm>
          <a:prstGeom prst="wedgeRoundRectCallout">
            <a:avLst>
              <a:gd name="adj1" fmla="val -90996"/>
              <a:gd name="adj2" fmla="val -53629"/>
              <a:gd name="adj3" fmla="val 16667"/>
            </a:avLst>
          </a:prstGeom>
          <a:solidFill>
            <a:schemeClr val="accent1"/>
          </a:solid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lIns="182880" tIns="182880" rIns="182880" bIns="182880" rtlCol="0" anchor="ctr" anchorCtr="0">
            <a:noAutofit/>
          </a:bodyPr>
          <a:lstStyle/>
          <a:p>
            <a:pPr algn="ctr">
              <a:lnSpc>
                <a:spcPct val="85000"/>
              </a:lnSpc>
              <a:spcBef>
                <a:spcPts val="600"/>
              </a:spcBef>
            </a:pPr>
            <a:endParaRPr lang="en-US" sz="2800" dirty="0" err="1">
              <a:solidFill>
                <a:srgbClr val="FF0000"/>
              </a:solidFill>
            </a:endParaRPr>
          </a:p>
        </p:txBody>
      </p:sp>
      <p:sp>
        <p:nvSpPr>
          <p:cNvPr id="11" name="TextBox 10"/>
          <p:cNvSpPr txBox="1"/>
          <p:nvPr/>
        </p:nvSpPr>
        <p:spPr>
          <a:xfrm>
            <a:off x="4622567" y="5116018"/>
            <a:ext cx="1533112" cy="475066"/>
          </a:xfrm>
          <a:prstGeom prst="rect">
            <a:avLst/>
          </a:prstGeom>
        </p:spPr>
        <p:txBody>
          <a:bodyPr vert="horz" wrap="none" lIns="0" tIns="0" rIns="0" bIns="0" rtlCol="0" anchor="ctr" anchorCtr="0">
            <a:spAutoFit/>
          </a:bodyPr>
          <a:lstStyle/>
          <a:p>
            <a:pPr algn="ctr">
              <a:lnSpc>
                <a:spcPct val="85000"/>
              </a:lnSpc>
              <a:spcBef>
                <a:spcPts val="600"/>
              </a:spcBef>
            </a:pPr>
            <a:r>
              <a:rPr lang="en-US" sz="3600" b="1" dirty="0">
                <a:solidFill>
                  <a:schemeClr val="bg2"/>
                </a:solidFill>
              </a:rPr>
              <a:t>Quotas!</a:t>
            </a:r>
          </a:p>
        </p:txBody>
      </p:sp>
      <p:sp>
        <p:nvSpPr>
          <p:cNvPr id="12" name="Rounded Rectangular Callout 11"/>
          <p:cNvSpPr/>
          <p:nvPr/>
        </p:nvSpPr>
        <p:spPr>
          <a:xfrm>
            <a:off x="4474722" y="6302888"/>
            <a:ext cx="1789889" cy="1206230"/>
          </a:xfrm>
          <a:prstGeom prst="wedgeRoundRectCallout">
            <a:avLst>
              <a:gd name="adj1" fmla="val -90996"/>
              <a:gd name="adj2" fmla="val -87500"/>
              <a:gd name="adj3" fmla="val 16667"/>
            </a:avLst>
          </a:prstGeom>
          <a:solidFill>
            <a:schemeClr val="accent1"/>
          </a:solid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lIns="182880" tIns="182880" rIns="182880" bIns="182880" rtlCol="0" anchor="ctr" anchorCtr="0">
            <a:noAutofit/>
          </a:bodyPr>
          <a:lstStyle/>
          <a:p>
            <a:pPr algn="ctr">
              <a:lnSpc>
                <a:spcPct val="85000"/>
              </a:lnSpc>
              <a:spcBef>
                <a:spcPts val="600"/>
              </a:spcBef>
            </a:pPr>
            <a:endParaRPr lang="en-US" sz="2800" dirty="0" err="1">
              <a:solidFill>
                <a:srgbClr val="FF0000"/>
              </a:solidFill>
            </a:endParaRPr>
          </a:p>
        </p:txBody>
      </p:sp>
      <p:sp>
        <p:nvSpPr>
          <p:cNvPr id="13" name="TextBox 12"/>
          <p:cNvSpPr txBox="1"/>
          <p:nvPr/>
        </p:nvSpPr>
        <p:spPr>
          <a:xfrm>
            <a:off x="4583874" y="6694855"/>
            <a:ext cx="1610505" cy="422295"/>
          </a:xfrm>
          <a:prstGeom prst="rect">
            <a:avLst/>
          </a:prstGeom>
        </p:spPr>
        <p:txBody>
          <a:bodyPr vert="horz" wrap="none" lIns="0" tIns="0" rIns="0" bIns="0" rtlCol="0" anchor="ctr" anchorCtr="0">
            <a:spAutoFit/>
          </a:bodyPr>
          <a:lstStyle/>
          <a:p>
            <a:pPr algn="ctr">
              <a:lnSpc>
                <a:spcPct val="85000"/>
              </a:lnSpc>
              <a:spcBef>
                <a:spcPts val="600"/>
              </a:spcBef>
            </a:pPr>
            <a:r>
              <a:rPr lang="en-US" sz="3200" b="1" dirty="0">
                <a:solidFill>
                  <a:schemeClr val="bg2"/>
                </a:solidFill>
              </a:rPr>
              <a:t>Isolation!</a:t>
            </a:r>
          </a:p>
        </p:txBody>
      </p:sp>
      <p:sp>
        <p:nvSpPr>
          <p:cNvPr id="14" name="TextBox 13"/>
          <p:cNvSpPr txBox="1"/>
          <p:nvPr/>
        </p:nvSpPr>
        <p:spPr>
          <a:xfrm>
            <a:off x="6620432" y="1625272"/>
            <a:ext cx="7654916" cy="366254"/>
          </a:xfrm>
          <a:prstGeom prst="rect">
            <a:avLst/>
          </a:prstGeom>
        </p:spPr>
        <p:txBody>
          <a:bodyPr vert="horz" wrap="none" lIns="0" tIns="0" rIns="0" bIns="0" rtlCol="0" anchor="ctr" anchorCtr="0">
            <a:spAutoFit/>
          </a:bodyPr>
          <a:lstStyle/>
          <a:p>
            <a:pPr>
              <a:lnSpc>
                <a:spcPct val="85000"/>
              </a:lnSpc>
              <a:spcBef>
                <a:spcPts val="600"/>
              </a:spcBef>
            </a:pPr>
            <a:r>
              <a:rPr lang="en-US" sz="2800" dirty="0">
                <a:solidFill>
                  <a:schemeClr val="accent1">
                    <a:lumMod val="75000"/>
                  </a:schemeClr>
                </a:solidFill>
              </a:rPr>
              <a:t>Capacity Planning, Preemption, Reservation System.</a:t>
            </a:r>
          </a:p>
        </p:txBody>
      </p:sp>
      <p:sp>
        <p:nvSpPr>
          <p:cNvPr id="15" name="TextBox 14"/>
          <p:cNvSpPr txBox="1"/>
          <p:nvPr/>
        </p:nvSpPr>
        <p:spPr>
          <a:xfrm>
            <a:off x="6601862" y="3558875"/>
            <a:ext cx="4822410" cy="366254"/>
          </a:xfrm>
          <a:prstGeom prst="rect">
            <a:avLst/>
          </a:prstGeom>
        </p:spPr>
        <p:txBody>
          <a:bodyPr vert="horz" wrap="none" lIns="0" tIns="0" rIns="0" bIns="0" rtlCol="0" anchor="ctr" anchorCtr="0">
            <a:spAutoFit/>
          </a:bodyPr>
          <a:lstStyle/>
          <a:p>
            <a:pPr>
              <a:lnSpc>
                <a:spcPct val="85000"/>
              </a:lnSpc>
              <a:spcBef>
                <a:spcPts val="600"/>
              </a:spcBef>
            </a:pPr>
            <a:r>
              <a:rPr lang="en-US" sz="2800" dirty="0">
                <a:solidFill>
                  <a:schemeClr val="accent1">
                    <a:lumMod val="75000"/>
                  </a:schemeClr>
                </a:solidFill>
              </a:rPr>
              <a:t>Time time services, </a:t>
            </a:r>
            <a:r>
              <a:rPr lang="en-US" sz="2800" dirty="0" err="1">
                <a:solidFill>
                  <a:schemeClr val="accent1">
                    <a:lumMod val="75000"/>
                  </a:schemeClr>
                </a:solidFill>
              </a:rPr>
              <a:t>Grafana</a:t>
            </a:r>
            <a:r>
              <a:rPr lang="en-US" sz="2800" dirty="0">
                <a:solidFill>
                  <a:schemeClr val="accent1">
                    <a:lumMod val="75000"/>
                  </a:schemeClr>
                </a:solidFill>
              </a:rPr>
              <a:t>, etc.</a:t>
            </a:r>
          </a:p>
        </p:txBody>
      </p:sp>
      <p:sp>
        <p:nvSpPr>
          <p:cNvPr id="16" name="TextBox 15"/>
          <p:cNvSpPr txBox="1"/>
          <p:nvPr/>
        </p:nvSpPr>
        <p:spPr>
          <a:xfrm>
            <a:off x="6601862" y="5170424"/>
            <a:ext cx="6279155" cy="366254"/>
          </a:xfrm>
          <a:prstGeom prst="rect">
            <a:avLst/>
          </a:prstGeom>
        </p:spPr>
        <p:txBody>
          <a:bodyPr vert="horz" wrap="none" lIns="0" tIns="0" rIns="0" bIns="0" rtlCol="0" anchor="ctr" anchorCtr="0">
            <a:spAutoFit/>
          </a:bodyPr>
          <a:lstStyle/>
          <a:p>
            <a:pPr>
              <a:lnSpc>
                <a:spcPct val="85000"/>
              </a:lnSpc>
              <a:spcBef>
                <a:spcPts val="600"/>
              </a:spcBef>
            </a:pPr>
            <a:r>
              <a:rPr lang="en-US" sz="2800" dirty="0">
                <a:solidFill>
                  <a:schemeClr val="accent1">
                    <a:lumMod val="75000"/>
                  </a:schemeClr>
                </a:solidFill>
              </a:rPr>
              <a:t>Queues / Users quota, user access control.</a:t>
            </a:r>
          </a:p>
        </p:txBody>
      </p:sp>
      <p:sp>
        <p:nvSpPr>
          <p:cNvPr id="17" name="TextBox 16"/>
          <p:cNvSpPr txBox="1"/>
          <p:nvPr/>
        </p:nvSpPr>
        <p:spPr>
          <a:xfrm>
            <a:off x="6601861" y="6694855"/>
            <a:ext cx="7351884" cy="366254"/>
          </a:xfrm>
          <a:prstGeom prst="rect">
            <a:avLst/>
          </a:prstGeom>
        </p:spPr>
        <p:txBody>
          <a:bodyPr vert="horz" wrap="none" lIns="0" tIns="0" rIns="0" bIns="0" rtlCol="0" anchor="ctr" anchorCtr="0">
            <a:spAutoFit/>
          </a:bodyPr>
          <a:lstStyle/>
          <a:p>
            <a:pPr>
              <a:lnSpc>
                <a:spcPct val="85000"/>
              </a:lnSpc>
              <a:spcBef>
                <a:spcPts val="600"/>
              </a:spcBef>
            </a:pPr>
            <a:r>
              <a:rPr lang="en-US" sz="2800" dirty="0">
                <a:solidFill>
                  <a:schemeClr val="accent1">
                    <a:lumMod val="75000"/>
                  </a:schemeClr>
                </a:solidFill>
              </a:rPr>
              <a:t>CPU / Memory / GPU / FPGA, (WIP) Network/Disk </a:t>
            </a:r>
          </a:p>
        </p:txBody>
      </p:sp>
      <p:sp>
        <p:nvSpPr>
          <p:cNvPr id="3" name="TextBox 2"/>
          <p:cNvSpPr txBox="1"/>
          <p:nvPr/>
        </p:nvSpPr>
        <p:spPr>
          <a:xfrm>
            <a:off x="2514600" y="4750436"/>
            <a:ext cx="784574" cy="369460"/>
          </a:xfrm>
          <a:prstGeom prst="rect">
            <a:avLst/>
          </a:prstGeom>
        </p:spPr>
        <p:txBody>
          <a:bodyPr vert="horz" wrap="none" lIns="0" tIns="0" rIns="0" bIns="0" rtlCol="0" anchor="ctr" anchorCtr="0">
            <a:spAutoFit/>
          </a:bodyPr>
          <a:lstStyle/>
          <a:p>
            <a:pPr algn="ctr">
              <a:lnSpc>
                <a:spcPct val="85000"/>
              </a:lnSpc>
              <a:spcBef>
                <a:spcPts val="600"/>
              </a:spcBef>
            </a:pPr>
            <a:r>
              <a:rPr lang="en-US" sz="2800" dirty="0">
                <a:solidFill>
                  <a:schemeClr val="accent1">
                    <a:lumMod val="75000"/>
                  </a:schemeClr>
                </a:solidFill>
              </a:rPr>
              <a:t>YARN</a:t>
            </a:r>
          </a:p>
        </p:txBody>
      </p:sp>
      <p:cxnSp>
        <p:nvCxnSpPr>
          <p:cNvPr id="19" name="Straight Connector 18"/>
          <p:cNvCxnSpPr/>
          <p:nvPr/>
        </p:nvCxnSpPr>
        <p:spPr>
          <a:xfrm>
            <a:off x="2483024" y="4073017"/>
            <a:ext cx="773287" cy="419988"/>
          </a:xfrm>
          <a:prstGeom prst="line">
            <a:avLst/>
          </a:prstGeom>
          <a:ln w="28575">
            <a:solidFill>
              <a:srgbClr val="FF0000"/>
            </a:solidFill>
          </a:ln>
          <a:effectLst/>
        </p:spPr>
        <p:style>
          <a:lnRef idx="2">
            <a:schemeClr val="accent1"/>
          </a:lnRef>
          <a:fillRef idx="0">
            <a:schemeClr val="accent1"/>
          </a:fillRef>
          <a:effectRef idx="1">
            <a:schemeClr val="accent1"/>
          </a:effectRef>
          <a:fontRef idx="minor">
            <a:schemeClr val="tx1"/>
          </a:fontRef>
        </p:style>
      </p:cxnSp>
      <p:pic>
        <p:nvPicPr>
          <p:cNvPr id="22" name="Picture 21"/>
          <p:cNvPicPr>
            <a:picLocks noChangeAspect="1"/>
          </p:cNvPicPr>
          <p:nvPr/>
        </p:nvPicPr>
        <p:blipFill>
          <a:blip r:embed="rId2"/>
          <a:stretch>
            <a:fillRect/>
          </a:stretch>
        </p:blipFill>
        <p:spPr>
          <a:xfrm>
            <a:off x="1641339" y="1757807"/>
            <a:ext cx="2224178" cy="1926235"/>
          </a:xfrm>
          <a:prstGeom prst="rect">
            <a:avLst/>
          </a:prstGeom>
        </p:spPr>
      </p:pic>
      <p:pic>
        <p:nvPicPr>
          <p:cNvPr id="23" name="Picture 22"/>
          <p:cNvPicPr>
            <a:picLocks noChangeAspect="1"/>
          </p:cNvPicPr>
          <p:nvPr/>
        </p:nvPicPr>
        <p:blipFill>
          <a:blip r:embed="rId3"/>
          <a:stretch>
            <a:fillRect/>
          </a:stretch>
        </p:blipFill>
        <p:spPr>
          <a:xfrm>
            <a:off x="1649315" y="1751332"/>
            <a:ext cx="2208226" cy="2033317"/>
          </a:xfrm>
          <a:prstGeom prst="rect">
            <a:avLst/>
          </a:prstGeom>
        </p:spPr>
      </p:pic>
    </p:spTree>
    <p:extLst>
      <p:ext uri="{BB962C8B-B14F-4D97-AF65-F5344CB8AC3E}">
        <p14:creationId xmlns:p14="http://schemas.microsoft.com/office/powerpoint/2010/main" val="93500283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9"/>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3"/>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4"/>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5"/>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6"/>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animBg="1"/>
      <p:bldP spid="8" grpId="0"/>
      <p:bldP spid="9" grpId="0"/>
      <p:bldP spid="10" grpId="0" animBg="1"/>
      <p:bldP spid="11" grpId="0"/>
      <p:bldP spid="12" grpId="0" animBg="1"/>
      <p:bldP spid="13" grpId="0"/>
      <p:bldP spid="14" grpId="0"/>
      <p:bldP spid="15" grpId="0"/>
      <p:bldP spid="16" grpId="0"/>
      <p:bldP spid="17" grpId="0"/>
      <p:bldP spid="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kumimoji="1" lang="en-US" altLang="zh-CN" dirty="0">
                <a:latin typeface="Trebuchet MS" charset="0"/>
                <a:ea typeface="Trebuchet MS" charset="0"/>
                <a:cs typeface="Trebuchet MS" charset="0"/>
              </a:rPr>
              <a:t>Running on YARN: All about data and sharing</a:t>
            </a:r>
            <a:endParaRPr kumimoji="1" lang="zh-CN" altLang="en-US" dirty="0">
              <a:latin typeface="Trebuchet MS" charset="0"/>
              <a:ea typeface="Trebuchet MS" charset="0"/>
              <a:cs typeface="Trebuchet MS" charset="0"/>
            </a:endParaRPr>
          </a:p>
        </p:txBody>
      </p:sp>
      <p:sp>
        <p:nvSpPr>
          <p:cNvPr id="48" name="Rectangle 47"/>
          <p:cNvSpPr/>
          <p:nvPr/>
        </p:nvSpPr>
        <p:spPr>
          <a:xfrm>
            <a:off x="841494" y="4252562"/>
            <a:ext cx="12569706" cy="775855"/>
          </a:xfrm>
          <a:prstGeom prst="rect">
            <a:avLst/>
          </a:prstGeom>
          <a:solidFill>
            <a:schemeClr val="accent1"/>
          </a:solid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lIns="182880" tIns="182880" rIns="182880" bIns="182880" rtlCol="0" anchor="ctr" anchorCtr="0">
            <a:noAutofit/>
          </a:bodyPr>
          <a:lstStyle/>
          <a:p>
            <a:pPr algn="ctr">
              <a:lnSpc>
                <a:spcPct val="85000"/>
              </a:lnSpc>
              <a:spcBef>
                <a:spcPts val="600"/>
              </a:spcBef>
            </a:pPr>
            <a:r>
              <a:rPr kumimoji="1" lang="en-US" altLang="zh-CN" sz="2800" dirty="0">
                <a:solidFill>
                  <a:schemeClr val="bg2"/>
                </a:solidFill>
              </a:rPr>
              <a:t>Hadoop</a:t>
            </a:r>
            <a:r>
              <a:rPr kumimoji="1" lang="zh-CN" altLang="en-US" sz="2800" dirty="0">
                <a:solidFill>
                  <a:schemeClr val="bg2"/>
                </a:solidFill>
              </a:rPr>
              <a:t> </a:t>
            </a:r>
            <a:r>
              <a:rPr kumimoji="1" lang="en-US" altLang="zh-CN" sz="2800" dirty="0">
                <a:solidFill>
                  <a:schemeClr val="bg2"/>
                </a:solidFill>
              </a:rPr>
              <a:t>YARN</a:t>
            </a:r>
            <a:endParaRPr kumimoji="1" lang="zh-CN" altLang="en-US" sz="2800" dirty="0" err="1">
              <a:solidFill>
                <a:schemeClr val="bg2"/>
              </a:solidFill>
            </a:endParaRPr>
          </a:p>
        </p:txBody>
      </p:sp>
      <p:sp>
        <p:nvSpPr>
          <p:cNvPr id="49" name="Rectangle 48"/>
          <p:cNvSpPr/>
          <p:nvPr/>
        </p:nvSpPr>
        <p:spPr>
          <a:xfrm>
            <a:off x="841494" y="5620952"/>
            <a:ext cx="2051335" cy="568037"/>
          </a:xfrm>
          <a:prstGeom prst="rect">
            <a:avLst/>
          </a:prstGeom>
          <a:solidFill>
            <a:schemeClr val="accent1"/>
          </a:solid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lIns="182880" tIns="182880" rIns="182880" bIns="182880" rtlCol="0" anchor="ctr" anchorCtr="0">
            <a:noAutofit/>
          </a:bodyPr>
          <a:lstStyle/>
          <a:p>
            <a:pPr algn="ctr">
              <a:lnSpc>
                <a:spcPct val="85000"/>
              </a:lnSpc>
              <a:spcBef>
                <a:spcPts val="600"/>
              </a:spcBef>
            </a:pPr>
            <a:r>
              <a:rPr kumimoji="1" lang="en-US" altLang="zh-CN" sz="2800" dirty="0">
                <a:solidFill>
                  <a:schemeClr val="bg2"/>
                </a:solidFill>
              </a:rPr>
              <a:t>HDFS</a:t>
            </a:r>
            <a:endParaRPr kumimoji="1" lang="zh-CN" altLang="en-US" sz="2800" dirty="0" err="1">
              <a:solidFill>
                <a:schemeClr val="bg2"/>
              </a:solidFill>
            </a:endParaRPr>
          </a:p>
        </p:txBody>
      </p:sp>
      <p:sp>
        <p:nvSpPr>
          <p:cNvPr id="50" name="Rectangle 49"/>
          <p:cNvSpPr/>
          <p:nvPr/>
        </p:nvSpPr>
        <p:spPr>
          <a:xfrm>
            <a:off x="3471118" y="5587620"/>
            <a:ext cx="2051335" cy="568037"/>
          </a:xfrm>
          <a:prstGeom prst="rect">
            <a:avLst/>
          </a:prstGeom>
          <a:solidFill>
            <a:schemeClr val="accent1"/>
          </a:solid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lIns="182880" tIns="182880" rIns="182880" bIns="182880" rtlCol="0" anchor="ctr" anchorCtr="0">
            <a:noAutofit/>
          </a:bodyPr>
          <a:lstStyle/>
          <a:p>
            <a:pPr algn="ctr">
              <a:lnSpc>
                <a:spcPct val="85000"/>
              </a:lnSpc>
              <a:spcBef>
                <a:spcPts val="600"/>
              </a:spcBef>
            </a:pPr>
            <a:r>
              <a:rPr kumimoji="1" lang="en-US" altLang="zh-CN" sz="2800" dirty="0">
                <a:solidFill>
                  <a:schemeClr val="bg2"/>
                </a:solidFill>
              </a:rPr>
              <a:t>AWS</a:t>
            </a:r>
            <a:r>
              <a:rPr kumimoji="1" lang="zh-CN" altLang="en-US" sz="2800" dirty="0">
                <a:solidFill>
                  <a:schemeClr val="bg2"/>
                </a:solidFill>
              </a:rPr>
              <a:t> </a:t>
            </a:r>
            <a:r>
              <a:rPr kumimoji="1" lang="en-US" altLang="zh-CN" sz="2800" dirty="0">
                <a:solidFill>
                  <a:schemeClr val="bg2"/>
                </a:solidFill>
              </a:rPr>
              <a:t>S3</a:t>
            </a:r>
            <a:endParaRPr kumimoji="1" lang="zh-CN" altLang="en-US" sz="2800" dirty="0" err="1">
              <a:solidFill>
                <a:schemeClr val="bg2"/>
              </a:solidFill>
            </a:endParaRPr>
          </a:p>
        </p:txBody>
      </p:sp>
      <p:sp>
        <p:nvSpPr>
          <p:cNvPr id="51" name="Rectangle 50"/>
          <p:cNvSpPr/>
          <p:nvPr/>
        </p:nvSpPr>
        <p:spPr>
          <a:xfrm>
            <a:off x="6052097" y="5616711"/>
            <a:ext cx="2051335" cy="568037"/>
          </a:xfrm>
          <a:prstGeom prst="rect">
            <a:avLst/>
          </a:prstGeom>
          <a:solidFill>
            <a:schemeClr val="accent1"/>
          </a:solid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lIns="182880" tIns="182880" rIns="182880" bIns="182880" rtlCol="0" anchor="ctr" anchorCtr="0">
            <a:noAutofit/>
          </a:bodyPr>
          <a:lstStyle/>
          <a:p>
            <a:pPr algn="ctr">
              <a:lnSpc>
                <a:spcPct val="85000"/>
              </a:lnSpc>
              <a:spcBef>
                <a:spcPts val="600"/>
              </a:spcBef>
            </a:pPr>
            <a:r>
              <a:rPr kumimoji="1" lang="en-US" altLang="zh-CN" sz="2800" dirty="0">
                <a:solidFill>
                  <a:schemeClr val="bg2"/>
                </a:solidFill>
              </a:rPr>
              <a:t>RDBMS</a:t>
            </a:r>
            <a:endParaRPr kumimoji="1" lang="zh-CN" altLang="en-US" sz="2800" dirty="0" err="1">
              <a:solidFill>
                <a:schemeClr val="bg2"/>
              </a:solidFill>
            </a:endParaRPr>
          </a:p>
        </p:txBody>
      </p:sp>
      <p:sp>
        <p:nvSpPr>
          <p:cNvPr id="52" name="Rectangle 51"/>
          <p:cNvSpPr/>
          <p:nvPr/>
        </p:nvSpPr>
        <p:spPr>
          <a:xfrm>
            <a:off x="841494" y="3207329"/>
            <a:ext cx="2245299" cy="552885"/>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lIns="182880" tIns="182880" rIns="182880" bIns="182880" rtlCol="0" anchor="ctr" anchorCtr="0">
            <a:noAutofit/>
          </a:bodyPr>
          <a:lstStyle/>
          <a:p>
            <a:pPr algn="ctr">
              <a:lnSpc>
                <a:spcPct val="85000"/>
              </a:lnSpc>
              <a:spcBef>
                <a:spcPts val="600"/>
              </a:spcBef>
            </a:pPr>
            <a:r>
              <a:rPr kumimoji="1" lang="en-US" altLang="zh-CN" sz="2800" b="1" dirty="0">
                <a:solidFill>
                  <a:schemeClr val="bg2"/>
                </a:solidFill>
              </a:rPr>
              <a:t>Spark</a:t>
            </a:r>
            <a:r>
              <a:rPr kumimoji="1" lang="zh-CN" altLang="en-US" sz="2800" b="1" dirty="0">
                <a:solidFill>
                  <a:schemeClr val="bg2"/>
                </a:solidFill>
              </a:rPr>
              <a:t> </a:t>
            </a:r>
            <a:r>
              <a:rPr kumimoji="1" lang="en-US" altLang="zh-CN" sz="2800" b="1" dirty="0" err="1">
                <a:solidFill>
                  <a:schemeClr val="bg2"/>
                </a:solidFill>
              </a:rPr>
              <a:t>MLlib</a:t>
            </a:r>
            <a:endParaRPr kumimoji="1" lang="zh-CN" altLang="en-US" sz="2800" b="1" dirty="0" err="1">
              <a:solidFill>
                <a:schemeClr val="bg2"/>
              </a:solidFill>
            </a:endParaRPr>
          </a:p>
        </p:txBody>
      </p:sp>
      <p:sp>
        <p:nvSpPr>
          <p:cNvPr id="53" name="Rectangle 52"/>
          <p:cNvSpPr/>
          <p:nvPr/>
        </p:nvSpPr>
        <p:spPr>
          <a:xfrm>
            <a:off x="8945258" y="3167708"/>
            <a:ext cx="1649985" cy="566092"/>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lIns="182880" tIns="182880" rIns="182880" bIns="182880" rtlCol="0" anchor="ctr" anchorCtr="0">
            <a:noAutofit/>
          </a:bodyPr>
          <a:lstStyle/>
          <a:p>
            <a:pPr algn="ctr">
              <a:lnSpc>
                <a:spcPct val="85000"/>
              </a:lnSpc>
              <a:spcBef>
                <a:spcPts val="600"/>
              </a:spcBef>
            </a:pPr>
            <a:r>
              <a:rPr kumimoji="1" lang="en-US" altLang="zh-CN" sz="2800" b="1">
                <a:solidFill>
                  <a:schemeClr val="bg2"/>
                </a:solidFill>
              </a:rPr>
              <a:t>XGBoost</a:t>
            </a:r>
            <a:endParaRPr kumimoji="1" lang="zh-CN" altLang="en-US" sz="2800" b="1" dirty="0" err="1">
              <a:solidFill>
                <a:schemeClr val="bg2"/>
              </a:solidFill>
            </a:endParaRPr>
          </a:p>
        </p:txBody>
      </p:sp>
      <p:sp>
        <p:nvSpPr>
          <p:cNvPr id="54" name="Rectangle 53"/>
          <p:cNvSpPr/>
          <p:nvPr/>
        </p:nvSpPr>
        <p:spPr>
          <a:xfrm>
            <a:off x="11006700" y="3167708"/>
            <a:ext cx="2051335" cy="566092"/>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lIns="182880" tIns="182880" rIns="182880" bIns="182880" rtlCol="0" anchor="ctr" anchorCtr="0">
            <a:noAutofit/>
          </a:bodyPr>
          <a:lstStyle/>
          <a:p>
            <a:pPr algn="ctr">
              <a:lnSpc>
                <a:spcPct val="85000"/>
              </a:lnSpc>
              <a:spcBef>
                <a:spcPts val="600"/>
              </a:spcBef>
            </a:pPr>
            <a:r>
              <a:rPr kumimoji="1" lang="en-US" altLang="zh-CN" sz="2800" b="1" dirty="0">
                <a:solidFill>
                  <a:schemeClr val="bg2"/>
                </a:solidFill>
              </a:rPr>
              <a:t>…</a:t>
            </a:r>
            <a:endParaRPr kumimoji="1" lang="zh-CN" altLang="en-US" sz="2800" b="1" dirty="0" err="1">
              <a:solidFill>
                <a:schemeClr val="bg2"/>
              </a:solidFill>
            </a:endParaRPr>
          </a:p>
        </p:txBody>
      </p:sp>
      <p:sp>
        <p:nvSpPr>
          <p:cNvPr id="56" name="Rectangle 55"/>
          <p:cNvSpPr/>
          <p:nvPr/>
        </p:nvSpPr>
        <p:spPr>
          <a:xfrm>
            <a:off x="841494" y="1959833"/>
            <a:ext cx="12569706" cy="775855"/>
          </a:xfrm>
          <a:prstGeom prst="rect">
            <a:avLst/>
          </a:prstGeom>
          <a:solidFill>
            <a:schemeClr val="accent1"/>
          </a:solid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lIns="182880" tIns="182880" rIns="182880" bIns="182880" rtlCol="0" anchor="ctr" anchorCtr="0">
            <a:noAutofit/>
          </a:bodyPr>
          <a:lstStyle/>
          <a:p>
            <a:pPr algn="ctr">
              <a:lnSpc>
                <a:spcPct val="85000"/>
              </a:lnSpc>
              <a:spcBef>
                <a:spcPts val="600"/>
              </a:spcBef>
            </a:pPr>
            <a:r>
              <a:rPr kumimoji="1" lang="en-US" altLang="zh-CN" sz="2800" dirty="0">
                <a:solidFill>
                  <a:schemeClr val="bg2"/>
                </a:solidFill>
              </a:rPr>
              <a:t>Zeppelin / </a:t>
            </a:r>
            <a:r>
              <a:rPr kumimoji="1" lang="en-US" altLang="zh-CN" sz="2800" dirty="0" err="1">
                <a:solidFill>
                  <a:schemeClr val="bg2"/>
                </a:solidFill>
              </a:rPr>
              <a:t>Jupyter</a:t>
            </a:r>
            <a:endParaRPr kumimoji="1" lang="zh-CN" altLang="en-US" sz="2800" dirty="0" err="1">
              <a:solidFill>
                <a:schemeClr val="bg2"/>
              </a:solidFill>
            </a:endParaRPr>
          </a:p>
        </p:txBody>
      </p:sp>
      <p:pic>
        <p:nvPicPr>
          <p:cNvPr id="16" name="Picture 15"/>
          <p:cNvPicPr>
            <a:picLocks noChangeAspect="1"/>
          </p:cNvPicPr>
          <p:nvPr/>
        </p:nvPicPr>
        <p:blipFill>
          <a:blip r:embed="rId2"/>
          <a:stretch>
            <a:fillRect/>
          </a:stretch>
        </p:blipFill>
        <p:spPr>
          <a:xfrm>
            <a:off x="8645361" y="5535766"/>
            <a:ext cx="1168304" cy="1168304"/>
          </a:xfrm>
          <a:prstGeom prst="rect">
            <a:avLst/>
          </a:prstGeom>
        </p:spPr>
      </p:pic>
      <p:pic>
        <p:nvPicPr>
          <p:cNvPr id="17" name="Picture 16"/>
          <p:cNvPicPr>
            <a:picLocks noChangeAspect="1"/>
          </p:cNvPicPr>
          <p:nvPr/>
        </p:nvPicPr>
        <p:blipFill>
          <a:blip r:embed="rId3"/>
          <a:stretch>
            <a:fillRect/>
          </a:stretch>
        </p:blipFill>
        <p:spPr>
          <a:xfrm>
            <a:off x="10361772" y="5718486"/>
            <a:ext cx="1109749" cy="972663"/>
          </a:xfrm>
          <a:prstGeom prst="rect">
            <a:avLst/>
          </a:prstGeom>
        </p:spPr>
      </p:pic>
      <p:pic>
        <p:nvPicPr>
          <p:cNvPr id="18" name="Picture 17"/>
          <p:cNvPicPr>
            <a:picLocks noChangeAspect="1"/>
          </p:cNvPicPr>
          <p:nvPr/>
        </p:nvPicPr>
        <p:blipFill>
          <a:blip r:embed="rId4"/>
          <a:stretch>
            <a:fillRect/>
          </a:stretch>
        </p:blipFill>
        <p:spPr>
          <a:xfrm>
            <a:off x="12007380" y="5587620"/>
            <a:ext cx="1403820" cy="1189118"/>
          </a:xfrm>
          <a:prstGeom prst="rect">
            <a:avLst/>
          </a:prstGeom>
        </p:spPr>
      </p:pic>
      <p:sp>
        <p:nvSpPr>
          <p:cNvPr id="19" name="Rectangle 18"/>
          <p:cNvSpPr/>
          <p:nvPr/>
        </p:nvSpPr>
        <p:spPr>
          <a:xfrm>
            <a:off x="3657600" y="3203578"/>
            <a:ext cx="2059090" cy="581093"/>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lIns="182880" tIns="182880" rIns="182880" bIns="182880" rtlCol="0" anchor="ctr" anchorCtr="0">
            <a:noAutofit/>
          </a:bodyPr>
          <a:lstStyle/>
          <a:p>
            <a:pPr algn="ctr">
              <a:lnSpc>
                <a:spcPct val="85000"/>
              </a:lnSpc>
              <a:spcBef>
                <a:spcPts val="600"/>
              </a:spcBef>
            </a:pPr>
            <a:r>
              <a:rPr kumimoji="1" lang="en-US" altLang="zh-CN" sz="2800" b="1">
                <a:solidFill>
                  <a:schemeClr val="bg2"/>
                </a:solidFill>
              </a:rPr>
              <a:t>Hive/LLAP</a:t>
            </a:r>
            <a:endParaRPr kumimoji="1" lang="zh-CN" altLang="en-US" sz="2800" b="1" dirty="0" err="1">
              <a:solidFill>
                <a:schemeClr val="bg2"/>
              </a:solidFill>
            </a:endParaRPr>
          </a:p>
        </p:txBody>
      </p:sp>
      <p:sp>
        <p:nvSpPr>
          <p:cNvPr id="20" name="Rectangle 19"/>
          <p:cNvSpPr/>
          <p:nvPr/>
        </p:nvSpPr>
        <p:spPr>
          <a:xfrm>
            <a:off x="6116395" y="3192467"/>
            <a:ext cx="2245299" cy="552885"/>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lIns="182880" tIns="182880" rIns="182880" bIns="182880" rtlCol="0" anchor="ctr" anchorCtr="0">
            <a:noAutofit/>
          </a:bodyPr>
          <a:lstStyle/>
          <a:p>
            <a:pPr algn="ctr">
              <a:lnSpc>
                <a:spcPct val="85000"/>
              </a:lnSpc>
              <a:spcBef>
                <a:spcPts val="600"/>
              </a:spcBef>
            </a:pPr>
            <a:r>
              <a:rPr kumimoji="1" lang="en-US" altLang="zh-CN" sz="2800" b="1" dirty="0">
                <a:solidFill>
                  <a:schemeClr val="bg2"/>
                </a:solidFill>
              </a:rPr>
              <a:t>Spark</a:t>
            </a:r>
            <a:r>
              <a:rPr kumimoji="1" lang="zh-CN" altLang="en-US" sz="2800" b="1" dirty="0">
                <a:solidFill>
                  <a:schemeClr val="bg2"/>
                </a:solidFill>
              </a:rPr>
              <a:t> </a:t>
            </a:r>
            <a:r>
              <a:rPr kumimoji="1" lang="en-US" altLang="zh-CN" sz="2800" b="1" dirty="0">
                <a:solidFill>
                  <a:schemeClr val="bg2"/>
                </a:solidFill>
              </a:rPr>
              <a:t>SQL</a:t>
            </a:r>
            <a:endParaRPr kumimoji="1" lang="zh-CN" altLang="en-US" sz="2800" b="1" dirty="0" err="1">
              <a:solidFill>
                <a:schemeClr val="bg2"/>
              </a:solidFill>
            </a:endParaRPr>
          </a:p>
        </p:txBody>
      </p:sp>
      <p:sp>
        <p:nvSpPr>
          <p:cNvPr id="4" name="TextBox 3"/>
          <p:cNvSpPr txBox="1"/>
          <p:nvPr/>
        </p:nvSpPr>
        <p:spPr>
          <a:xfrm>
            <a:off x="9067367" y="6841959"/>
            <a:ext cx="607539" cy="369460"/>
          </a:xfrm>
          <a:prstGeom prst="rect">
            <a:avLst/>
          </a:prstGeom>
        </p:spPr>
        <p:txBody>
          <a:bodyPr vert="horz" wrap="none" lIns="0" tIns="0" rIns="0" bIns="0" rtlCol="0" anchor="ctr" anchorCtr="0">
            <a:spAutoFit/>
          </a:bodyPr>
          <a:lstStyle/>
          <a:p>
            <a:pPr algn="ctr">
              <a:lnSpc>
                <a:spcPct val="85000"/>
              </a:lnSpc>
              <a:spcBef>
                <a:spcPts val="600"/>
              </a:spcBef>
            </a:pPr>
            <a:r>
              <a:rPr lang="en-US" sz="2800" dirty="0">
                <a:solidFill>
                  <a:schemeClr val="bg1"/>
                </a:solidFill>
              </a:rPr>
              <a:t>CPU</a:t>
            </a:r>
          </a:p>
        </p:txBody>
      </p:sp>
      <p:sp>
        <p:nvSpPr>
          <p:cNvPr id="22" name="TextBox 21"/>
          <p:cNvSpPr txBox="1"/>
          <p:nvPr/>
        </p:nvSpPr>
        <p:spPr>
          <a:xfrm>
            <a:off x="10595243" y="6818427"/>
            <a:ext cx="642805" cy="369460"/>
          </a:xfrm>
          <a:prstGeom prst="rect">
            <a:avLst/>
          </a:prstGeom>
        </p:spPr>
        <p:txBody>
          <a:bodyPr vert="horz" wrap="none" lIns="0" tIns="0" rIns="0" bIns="0" rtlCol="0" anchor="ctr" anchorCtr="0">
            <a:spAutoFit/>
          </a:bodyPr>
          <a:lstStyle/>
          <a:p>
            <a:pPr algn="ctr">
              <a:lnSpc>
                <a:spcPct val="85000"/>
              </a:lnSpc>
              <a:spcBef>
                <a:spcPts val="600"/>
              </a:spcBef>
            </a:pPr>
            <a:r>
              <a:rPr lang="en-US" sz="2800" dirty="0">
                <a:solidFill>
                  <a:schemeClr val="bg1"/>
                </a:solidFill>
              </a:rPr>
              <a:t>GPU</a:t>
            </a:r>
          </a:p>
        </p:txBody>
      </p:sp>
      <p:sp>
        <p:nvSpPr>
          <p:cNvPr id="23" name="TextBox 22"/>
          <p:cNvSpPr txBox="1"/>
          <p:nvPr/>
        </p:nvSpPr>
        <p:spPr>
          <a:xfrm>
            <a:off x="12316604" y="6776738"/>
            <a:ext cx="551433" cy="369460"/>
          </a:xfrm>
          <a:prstGeom prst="rect">
            <a:avLst/>
          </a:prstGeom>
        </p:spPr>
        <p:txBody>
          <a:bodyPr vert="horz" wrap="none" lIns="0" tIns="0" rIns="0" bIns="0" rtlCol="0" anchor="ctr" anchorCtr="0">
            <a:spAutoFit/>
          </a:bodyPr>
          <a:lstStyle/>
          <a:p>
            <a:pPr algn="ctr">
              <a:lnSpc>
                <a:spcPct val="85000"/>
              </a:lnSpc>
              <a:spcBef>
                <a:spcPts val="600"/>
              </a:spcBef>
            </a:pPr>
            <a:r>
              <a:rPr lang="en-US" sz="2800" dirty="0">
                <a:solidFill>
                  <a:schemeClr val="bg1"/>
                </a:solidFill>
              </a:rPr>
              <a:t>SSD</a:t>
            </a:r>
          </a:p>
        </p:txBody>
      </p:sp>
    </p:spTree>
    <p:extLst>
      <p:ext uri="{BB962C8B-B14F-4D97-AF65-F5344CB8AC3E}">
        <p14:creationId xmlns:p14="http://schemas.microsoft.com/office/powerpoint/2010/main" val="239819132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grpId="0" nodeType="afterEffect">
                                  <p:stCondLst>
                                    <p:cond delay="0"/>
                                  </p:stCondLst>
                                  <p:childTnLst>
                                    <p:set>
                                      <p:cBhvr>
                                        <p:cTn id="13" dur="1" fill="hold">
                                          <p:stCondLst>
                                            <p:cond delay="0"/>
                                          </p:stCondLst>
                                        </p:cTn>
                                        <p:tgtEl>
                                          <p:spTgt spid="4"/>
                                        </p:tgtEl>
                                        <p:attrNameLst>
                                          <p:attrName>style.visibility</p:attrName>
                                        </p:attrNameLst>
                                      </p:cBhvr>
                                      <p:to>
                                        <p:strVal val="visible"/>
                                      </p:to>
                                    </p:set>
                                  </p:childTnLst>
                                </p:cTn>
                              </p:par>
                            </p:childTnLst>
                          </p:cTn>
                        </p:par>
                        <p:par>
                          <p:cTn id="14" fill="hold">
                            <p:stCondLst>
                              <p:cond delay="0"/>
                            </p:stCondLst>
                            <p:childTnLst>
                              <p:par>
                                <p:cTn id="15" presetID="1" presetClass="entr" presetSubtype="0" fill="hold" grpId="0" nodeType="after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childTnLst>
                          </p:cTn>
                        </p:par>
                        <p:par>
                          <p:cTn id="17" fill="hold">
                            <p:stCondLst>
                              <p:cond delay="0"/>
                            </p:stCondLst>
                            <p:childTnLst>
                              <p:par>
                                <p:cTn id="18" presetID="1" presetClass="entr" presetSubtype="0" fill="hold" grpId="0" nodeType="afterEffect">
                                  <p:stCondLst>
                                    <p:cond delay="0"/>
                                  </p:stCondLst>
                                  <p:childTnLst>
                                    <p:set>
                                      <p:cBhvr>
                                        <p:cTn id="19" dur="1" fill="hold">
                                          <p:stCondLst>
                                            <p:cond delay="0"/>
                                          </p:stCondLst>
                                        </p:cTn>
                                        <p:tgtEl>
                                          <p:spTgt spid="23"/>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51"/>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50"/>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49"/>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48"/>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19"/>
                                        </p:tgtEl>
                                        <p:attrNameLst>
                                          <p:attrName>style.visibility</p:attrName>
                                        </p:attrNameLst>
                                      </p:cBhvr>
                                      <p:to>
                                        <p:strVal val="visible"/>
                                      </p:to>
                                    </p:set>
                                  </p:childTnLst>
                                </p:cTn>
                              </p:par>
                              <p:par>
                                <p:cTn id="36" presetID="1" presetClass="entr" presetSubtype="0" fill="hold" grpId="0" nodeType="withEffect">
                                  <p:stCondLst>
                                    <p:cond delay="0"/>
                                  </p:stCondLst>
                                  <p:childTnLst>
                                    <p:set>
                                      <p:cBhvr>
                                        <p:cTn id="37" dur="1" fill="hold">
                                          <p:stCondLst>
                                            <p:cond delay="0"/>
                                          </p:stCondLst>
                                        </p:cTn>
                                        <p:tgtEl>
                                          <p:spTgt spid="20"/>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52"/>
                                        </p:tgtEl>
                                        <p:attrNameLst>
                                          <p:attrName>style.visibility</p:attrName>
                                        </p:attrNameLst>
                                      </p:cBhvr>
                                      <p:to>
                                        <p:strVal val="visible"/>
                                      </p:to>
                                    </p:set>
                                  </p:childTnLst>
                                </p:cTn>
                              </p:par>
                              <p:par>
                                <p:cTn id="42" presetID="1" presetClass="entr" presetSubtype="0" fill="hold" grpId="0" nodeType="withEffect">
                                  <p:stCondLst>
                                    <p:cond delay="0"/>
                                  </p:stCondLst>
                                  <p:childTnLst>
                                    <p:set>
                                      <p:cBhvr>
                                        <p:cTn id="43" dur="1" fill="hold">
                                          <p:stCondLst>
                                            <p:cond delay="0"/>
                                          </p:stCondLst>
                                        </p:cTn>
                                        <p:tgtEl>
                                          <p:spTgt spid="53"/>
                                        </p:tgtEl>
                                        <p:attrNameLst>
                                          <p:attrName>style.visibility</p:attrName>
                                        </p:attrNameLst>
                                      </p:cBhvr>
                                      <p:to>
                                        <p:strVal val="visible"/>
                                      </p:to>
                                    </p:set>
                                  </p:childTnLst>
                                </p:cTn>
                              </p:par>
                              <p:par>
                                <p:cTn id="44" presetID="1" presetClass="entr" presetSubtype="0" fill="hold" grpId="0" nodeType="withEffect">
                                  <p:stCondLst>
                                    <p:cond delay="0"/>
                                  </p:stCondLst>
                                  <p:childTnLst>
                                    <p:set>
                                      <p:cBhvr>
                                        <p:cTn id="45" dur="1" fill="hold">
                                          <p:stCondLst>
                                            <p:cond delay="0"/>
                                          </p:stCondLst>
                                        </p:cTn>
                                        <p:tgtEl>
                                          <p:spTgt spid="54"/>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grpId="0" nodeType="clickEffect">
                                  <p:stCondLst>
                                    <p:cond delay="0"/>
                                  </p:stCondLst>
                                  <p:childTnLst>
                                    <p:set>
                                      <p:cBhvr>
                                        <p:cTn id="49"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49" grpId="0" animBg="1"/>
      <p:bldP spid="50" grpId="0" animBg="1"/>
      <p:bldP spid="51" grpId="0" animBg="1"/>
      <p:bldP spid="52" grpId="0" animBg="1"/>
      <p:bldP spid="53" grpId="0" animBg="1"/>
      <p:bldP spid="54" grpId="0" animBg="1"/>
      <p:bldP spid="56" grpId="0" animBg="1"/>
      <p:bldP spid="19" grpId="0" animBg="1"/>
      <p:bldP spid="20" grpId="0" animBg="1"/>
      <p:bldP spid="4" grpId="0"/>
      <p:bldP spid="22" grpId="0"/>
      <p:bldP spid="2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GPU support on YARN (Apache Hadoop 3.1.0)</a:t>
            </a:r>
          </a:p>
        </p:txBody>
      </p:sp>
      <p:sp>
        <p:nvSpPr>
          <p:cNvPr id="6" name="Content Placeholder 2"/>
          <p:cNvSpPr>
            <a:spLocks noGrp="1"/>
          </p:cNvSpPr>
          <p:nvPr>
            <p:ph sz="quarter" idx="10"/>
          </p:nvPr>
        </p:nvSpPr>
        <p:spPr>
          <a:xfrm>
            <a:off x="841494" y="1752600"/>
            <a:ext cx="13167360" cy="5486400"/>
          </a:xfrm>
        </p:spPr>
        <p:txBody>
          <a:bodyPr numCol="1">
            <a:noAutofit/>
          </a:bodyPr>
          <a:lstStyle/>
          <a:p>
            <a:r>
              <a:rPr lang="en-US" dirty="0"/>
              <a:t>Why need isolation?</a:t>
            </a:r>
          </a:p>
          <a:p>
            <a:pPr lvl="1"/>
            <a:r>
              <a:rPr lang="en-US" dirty="0"/>
              <a:t>Multiple processes use the single GPU will be:</a:t>
            </a:r>
          </a:p>
          <a:p>
            <a:pPr lvl="2"/>
            <a:r>
              <a:rPr lang="en-US" sz="2000" dirty="0"/>
              <a:t>Serialized.</a:t>
            </a:r>
          </a:p>
          <a:p>
            <a:pPr lvl="2"/>
            <a:r>
              <a:rPr lang="en-US" sz="2000" dirty="0"/>
              <a:t>Cause OOM easily.</a:t>
            </a:r>
            <a:endParaRPr lang="en-US" sz="2400" dirty="0"/>
          </a:p>
          <a:p>
            <a:r>
              <a:rPr lang="en-US" dirty="0"/>
              <a:t>GPU isolation on YARN: </a:t>
            </a:r>
            <a:r>
              <a:rPr lang="en-US" sz="2400" dirty="0"/>
              <a:t>. </a:t>
            </a:r>
          </a:p>
          <a:p>
            <a:pPr lvl="1"/>
            <a:r>
              <a:rPr lang="en-US" dirty="0"/>
              <a:t>Granularity is for per-GPU device.</a:t>
            </a:r>
          </a:p>
          <a:p>
            <a:pPr lvl="1"/>
            <a:r>
              <a:rPr lang="en-US" dirty="0"/>
              <a:t>Use </a:t>
            </a:r>
            <a:r>
              <a:rPr lang="en-US" dirty="0" err="1"/>
              <a:t>Cgroups</a:t>
            </a:r>
            <a:r>
              <a:rPr lang="en-US" dirty="0"/>
              <a:t> / </a:t>
            </a:r>
            <a:r>
              <a:rPr lang="en-US" dirty="0" err="1"/>
              <a:t>docker</a:t>
            </a:r>
            <a:r>
              <a:rPr lang="en-US" dirty="0"/>
              <a:t> to enforce the isolation.</a:t>
            </a:r>
          </a:p>
          <a:p>
            <a:pPr lvl="1"/>
            <a:endParaRPr lang="en-US" dirty="0"/>
          </a:p>
          <a:p>
            <a:pPr lvl="1"/>
            <a:endParaRPr lang="en-US" dirty="0"/>
          </a:p>
          <a:p>
            <a:pPr lvl="1"/>
            <a:endParaRPr lang="en-US" dirty="0"/>
          </a:p>
          <a:p>
            <a:endParaRPr lang="en-US" dirty="0"/>
          </a:p>
          <a:p>
            <a:endParaRPr lang="en-US" dirty="0"/>
          </a:p>
          <a:p>
            <a:pPr lvl="1"/>
            <a:endParaRPr lang="en-US" dirty="0"/>
          </a:p>
        </p:txBody>
      </p:sp>
      <p:pic>
        <p:nvPicPr>
          <p:cNvPr id="4" name="Picture 3"/>
          <p:cNvPicPr>
            <a:picLocks noChangeAspect="1"/>
          </p:cNvPicPr>
          <p:nvPr/>
        </p:nvPicPr>
        <p:blipFill>
          <a:blip r:embed="rId3"/>
          <a:stretch>
            <a:fillRect/>
          </a:stretch>
        </p:blipFill>
        <p:spPr>
          <a:xfrm>
            <a:off x="589741" y="5126182"/>
            <a:ext cx="6507460" cy="1275720"/>
          </a:xfrm>
          <a:prstGeom prst="rect">
            <a:avLst/>
          </a:prstGeom>
        </p:spPr>
      </p:pic>
      <p:pic>
        <p:nvPicPr>
          <p:cNvPr id="5" name="Picture 4"/>
          <p:cNvPicPr>
            <a:picLocks noChangeAspect="1"/>
          </p:cNvPicPr>
          <p:nvPr/>
        </p:nvPicPr>
        <p:blipFill>
          <a:blip r:embed="rId4"/>
          <a:stretch>
            <a:fillRect/>
          </a:stretch>
        </p:blipFill>
        <p:spPr>
          <a:xfrm>
            <a:off x="7315200" y="5105400"/>
            <a:ext cx="6857814" cy="1296502"/>
          </a:xfrm>
          <a:prstGeom prst="rect">
            <a:avLst/>
          </a:prstGeom>
        </p:spPr>
      </p:pic>
    </p:spTree>
    <p:extLst>
      <p:ext uri="{BB962C8B-B14F-4D97-AF65-F5344CB8AC3E}">
        <p14:creationId xmlns:p14="http://schemas.microsoft.com/office/powerpoint/2010/main" val="17747103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Docker + GPU support on YARN (Apache Hadoop 3.1.0)</a:t>
            </a:r>
          </a:p>
        </p:txBody>
      </p:sp>
      <p:sp>
        <p:nvSpPr>
          <p:cNvPr id="7" name="Content Placeholder 6"/>
          <p:cNvSpPr>
            <a:spLocks noGrp="1"/>
          </p:cNvSpPr>
          <p:nvPr>
            <p:ph sz="quarter" idx="10"/>
          </p:nvPr>
        </p:nvSpPr>
        <p:spPr>
          <a:xfrm>
            <a:off x="841494" y="1752600"/>
            <a:ext cx="13167360" cy="4148828"/>
          </a:xfrm>
        </p:spPr>
        <p:txBody>
          <a:bodyPr numCol="2"/>
          <a:lstStyle/>
          <a:p>
            <a:r>
              <a:rPr lang="en-US" dirty="0"/>
              <a:t>Most of machine learning platforms has python/R/</a:t>
            </a:r>
            <a:r>
              <a:rPr lang="en-US" dirty="0" err="1"/>
              <a:t>cudnn</a:t>
            </a:r>
            <a:r>
              <a:rPr lang="en-US" dirty="0"/>
              <a:t>/CUDA dependencies.</a:t>
            </a:r>
          </a:p>
          <a:p>
            <a:r>
              <a:rPr lang="en-US" dirty="0"/>
              <a:t>Docker solves messy dependencies issues</a:t>
            </a:r>
          </a:p>
          <a:p>
            <a:pPr lvl="1"/>
            <a:r>
              <a:rPr lang="en-US" dirty="0"/>
              <a:t>But it may introduce problems for GPU base libraries</a:t>
            </a:r>
          </a:p>
          <a:p>
            <a:r>
              <a:rPr lang="en-US" dirty="0" err="1"/>
              <a:t>Nvidia</a:t>
            </a:r>
            <a:r>
              <a:rPr lang="en-US" dirty="0"/>
              <a:t>-</a:t>
            </a:r>
            <a:r>
              <a:rPr lang="en-US" dirty="0" err="1"/>
              <a:t>docker</a:t>
            </a:r>
            <a:r>
              <a:rPr lang="en-US" dirty="0"/>
              <a:t>-plugin mounts </a:t>
            </a:r>
            <a:r>
              <a:rPr lang="en-US" dirty="0" err="1"/>
              <a:t>Nvidia</a:t>
            </a:r>
            <a:r>
              <a:rPr lang="en-US" dirty="0"/>
              <a:t> driver, etc. when container got launched.</a:t>
            </a:r>
          </a:p>
          <a:p>
            <a:r>
              <a:rPr lang="en-US" dirty="0"/>
              <a:t>YARN supports Docker and as well as  </a:t>
            </a:r>
            <a:r>
              <a:rPr lang="en-US" dirty="0" err="1"/>
              <a:t>nvidia</a:t>
            </a:r>
            <a:r>
              <a:rPr lang="en-US" dirty="0"/>
              <a:t>-</a:t>
            </a:r>
            <a:r>
              <a:rPr lang="en-US" dirty="0" err="1"/>
              <a:t>docker</a:t>
            </a:r>
            <a:r>
              <a:rPr lang="en-US" dirty="0"/>
              <a:t>-plugin. </a:t>
            </a:r>
          </a:p>
          <a:p>
            <a:endParaRPr lang="en-US" dirty="0"/>
          </a:p>
        </p:txBody>
      </p:sp>
      <p:pic>
        <p:nvPicPr>
          <p:cNvPr id="8" name="Picture 7"/>
          <p:cNvPicPr>
            <a:picLocks noChangeAspect="1"/>
          </p:cNvPicPr>
          <p:nvPr/>
        </p:nvPicPr>
        <p:blipFill>
          <a:blip r:embed="rId3"/>
          <a:stretch>
            <a:fillRect/>
          </a:stretch>
        </p:blipFill>
        <p:spPr>
          <a:xfrm>
            <a:off x="8458200" y="1876488"/>
            <a:ext cx="3581400" cy="3777940"/>
          </a:xfrm>
          <a:prstGeom prst="rect">
            <a:avLst/>
          </a:prstGeom>
        </p:spPr>
      </p:pic>
      <p:pic>
        <p:nvPicPr>
          <p:cNvPr id="5" name="Picture 4"/>
          <p:cNvPicPr>
            <a:picLocks noChangeAspect="1"/>
          </p:cNvPicPr>
          <p:nvPr/>
        </p:nvPicPr>
        <p:blipFill>
          <a:blip r:embed="rId4"/>
          <a:stretch>
            <a:fillRect/>
          </a:stretch>
        </p:blipFill>
        <p:spPr>
          <a:xfrm>
            <a:off x="8686800" y="1537413"/>
            <a:ext cx="3657600" cy="4456090"/>
          </a:xfrm>
          <a:prstGeom prst="rect">
            <a:avLst/>
          </a:prstGeom>
        </p:spPr>
      </p:pic>
    </p:spTree>
    <p:extLst>
      <p:ext uri="{BB962C8B-B14F-4D97-AF65-F5344CB8AC3E}">
        <p14:creationId xmlns:p14="http://schemas.microsoft.com/office/powerpoint/2010/main" val="24534932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subTnLst>
                                    <p:set>
                                      <p:cBhvr override="childStyle">
                                        <p:cTn dur="1" fill="hold" display="0" masterRel="nextClick" afterEffect="1"/>
                                        <p:tgtEl>
                                          <p:spTgt spid="5"/>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8D09C0-8B07-8A4C-AA7C-72C859DD7433}"/>
              </a:ext>
            </a:extLst>
          </p:cNvPr>
          <p:cNvSpPr>
            <a:spLocks noGrp="1"/>
          </p:cNvSpPr>
          <p:nvPr>
            <p:ph type="ctrTitle"/>
          </p:nvPr>
        </p:nvSpPr>
        <p:spPr/>
        <p:txBody>
          <a:bodyPr/>
          <a:lstStyle/>
          <a:p>
            <a:r>
              <a:rPr lang="en-US" dirty="0"/>
              <a:t>Solutions with YARN 3.x</a:t>
            </a:r>
          </a:p>
        </p:txBody>
      </p:sp>
      <p:sp>
        <p:nvSpPr>
          <p:cNvPr id="6" name="Text Placeholder 13">
            <a:extLst>
              <a:ext uri="{FF2B5EF4-FFF2-40B4-BE49-F238E27FC236}">
                <a16:creationId xmlns:a16="http://schemas.microsoft.com/office/drawing/2014/main" id="{18340E77-0A9F-BA40-9880-E0E413CED417}"/>
              </a:ext>
            </a:extLst>
          </p:cNvPr>
          <p:cNvSpPr txBox="1">
            <a:spLocks/>
          </p:cNvSpPr>
          <p:nvPr/>
        </p:nvSpPr>
        <p:spPr>
          <a:xfrm>
            <a:off x="830263" y="1794933"/>
            <a:ext cx="13190537" cy="5266266"/>
          </a:xfrm>
          <a:prstGeom prst="rect">
            <a:avLst/>
          </a:prstGeom>
        </p:spPr>
        <p:txBody>
          <a:bodyPr/>
          <a:lstStyle>
            <a:lvl1pPr marL="411480" indent="-411480" algn="l" defTabSz="548640" rtl="0" eaLnBrk="1" fontAlgn="base" hangingPunct="1">
              <a:lnSpc>
                <a:spcPct val="90000"/>
              </a:lnSpc>
              <a:spcBef>
                <a:spcPts val="1200"/>
              </a:spcBef>
              <a:spcAft>
                <a:spcPct val="0"/>
              </a:spcAft>
              <a:buClr>
                <a:schemeClr val="accent1"/>
              </a:buClr>
              <a:buSzPct val="110000"/>
              <a:buFont typeface="Arial" panose="020B0604020202020204" pitchFamily="34" charset="0"/>
              <a:buChar char="•"/>
              <a:defRPr sz="2800" kern="1200">
                <a:solidFill>
                  <a:schemeClr val="tx1"/>
                </a:solidFill>
                <a:latin typeface="+mn-lt"/>
                <a:ea typeface="ヒラギノ角ゴ Pro W3" charset="-128"/>
                <a:cs typeface="ヒラギノ角ゴ Pro W3" charset="-128"/>
              </a:defRPr>
            </a:lvl1pPr>
            <a:lvl2pPr marL="891540" indent="-342900" algn="l" defTabSz="548640" rtl="0" eaLnBrk="1" fontAlgn="base" hangingPunct="1">
              <a:lnSpc>
                <a:spcPct val="90000"/>
              </a:lnSpc>
              <a:spcBef>
                <a:spcPts val="600"/>
              </a:spcBef>
              <a:spcAft>
                <a:spcPct val="0"/>
              </a:spcAft>
              <a:buClr>
                <a:schemeClr val="accent1"/>
              </a:buClr>
              <a:buSzPct val="110000"/>
              <a:buFont typeface="Arial" panose="020B0604020202020204" pitchFamily="34" charset="0"/>
              <a:buChar char="•"/>
              <a:defRPr sz="2400" kern="1200">
                <a:solidFill>
                  <a:schemeClr val="tx1"/>
                </a:solidFill>
                <a:latin typeface="+mn-lt"/>
                <a:ea typeface="ヒラギノ角ゴ Pro W3" charset="-128"/>
                <a:cs typeface="ヒラギノ角ゴ Pro W3" charset="-128"/>
              </a:defRPr>
            </a:lvl2pPr>
            <a:lvl3pPr marL="1371600" indent="-274320" algn="l" defTabSz="548640" rtl="0" eaLnBrk="1" fontAlgn="base" hangingPunct="1">
              <a:spcBef>
                <a:spcPct val="20000"/>
              </a:spcBef>
              <a:spcAft>
                <a:spcPct val="0"/>
              </a:spcAft>
              <a:buFont typeface="Arial" charset="0"/>
              <a:buChar char="•"/>
              <a:defRPr sz="2800" kern="1200">
                <a:solidFill>
                  <a:schemeClr val="tx1"/>
                </a:solidFill>
                <a:latin typeface="+mn-lt"/>
                <a:ea typeface="ヒラギノ角ゴ Pro W3" charset="-128"/>
                <a:cs typeface="ヒラギノ角ゴ Pro W3" charset="-128"/>
              </a:defRPr>
            </a:lvl3pPr>
            <a:lvl4pPr marL="1920240" indent="-274320" algn="l" defTabSz="548640" rtl="0" eaLnBrk="1" fontAlgn="base" hangingPunct="1">
              <a:spcBef>
                <a:spcPct val="20000"/>
              </a:spcBef>
              <a:spcAft>
                <a:spcPct val="0"/>
              </a:spcAft>
              <a:buFont typeface="Arial" charset="0"/>
              <a:buChar char="–"/>
              <a:defRPr sz="2800" kern="1200">
                <a:solidFill>
                  <a:schemeClr val="tx1"/>
                </a:solidFill>
                <a:latin typeface="+mn-lt"/>
                <a:ea typeface="ヒラギノ角ゴ Pro W3" charset="-128"/>
                <a:cs typeface="ヒラギノ角ゴ Pro W3" charset="-128"/>
              </a:defRPr>
            </a:lvl4pPr>
            <a:lvl5pPr marL="2468880" indent="-274320" algn="l" defTabSz="548640" rtl="0" eaLnBrk="1" fontAlgn="base" hangingPunct="1">
              <a:spcBef>
                <a:spcPct val="20000"/>
              </a:spcBef>
              <a:spcAft>
                <a:spcPct val="0"/>
              </a:spcAft>
              <a:buFont typeface="Arial" charset="0"/>
              <a:buChar char="»"/>
              <a:defRPr sz="2800" kern="1200">
                <a:solidFill>
                  <a:schemeClr val="tx1"/>
                </a:solidFill>
                <a:latin typeface="+mn-lt"/>
                <a:ea typeface="ヒラギノ角ゴ Pro W3" charset="-128"/>
                <a:cs typeface="ヒラギノ角ゴ Pro W3" charset="-128"/>
              </a:defRPr>
            </a:lvl5pPr>
            <a:lvl6pPr marL="3017520" indent="-274320" algn="l" defTabSz="548640" rtl="0" eaLnBrk="1" latinLnBrk="0" hangingPunct="1">
              <a:spcBef>
                <a:spcPct val="20000"/>
              </a:spcBef>
              <a:buFont typeface="Arial"/>
              <a:buChar char="•"/>
              <a:defRPr sz="2400" kern="1200">
                <a:solidFill>
                  <a:schemeClr val="tx1"/>
                </a:solidFill>
                <a:latin typeface="+mn-lt"/>
                <a:ea typeface="+mn-ea"/>
                <a:cs typeface="+mn-cs"/>
              </a:defRPr>
            </a:lvl6pPr>
            <a:lvl7pPr marL="3566160" indent="-274320" algn="l" defTabSz="548640" rtl="0" eaLnBrk="1" latinLnBrk="0" hangingPunct="1">
              <a:spcBef>
                <a:spcPct val="20000"/>
              </a:spcBef>
              <a:buFont typeface="Arial"/>
              <a:buChar char="•"/>
              <a:defRPr sz="2400" kern="1200">
                <a:solidFill>
                  <a:schemeClr val="tx1"/>
                </a:solidFill>
                <a:latin typeface="+mn-lt"/>
                <a:ea typeface="+mn-ea"/>
                <a:cs typeface="+mn-cs"/>
              </a:defRPr>
            </a:lvl7pPr>
            <a:lvl8pPr marL="4114800" indent="-274320" algn="l" defTabSz="548640" rtl="0" eaLnBrk="1" latinLnBrk="0" hangingPunct="1">
              <a:spcBef>
                <a:spcPct val="20000"/>
              </a:spcBef>
              <a:buFont typeface="Arial"/>
              <a:buChar char="•"/>
              <a:defRPr sz="2400" kern="1200">
                <a:solidFill>
                  <a:schemeClr val="tx1"/>
                </a:solidFill>
                <a:latin typeface="+mn-lt"/>
                <a:ea typeface="+mn-ea"/>
                <a:cs typeface="+mn-cs"/>
              </a:defRPr>
            </a:lvl8pPr>
            <a:lvl9pPr marL="4663440" indent="-274320" algn="l" defTabSz="548640" rtl="0" eaLnBrk="1" latinLnBrk="0" hangingPunct="1">
              <a:spcBef>
                <a:spcPct val="20000"/>
              </a:spcBef>
              <a:buFont typeface="Arial"/>
              <a:buChar char="•"/>
              <a:defRPr sz="2400" kern="1200">
                <a:solidFill>
                  <a:schemeClr val="tx1"/>
                </a:solidFill>
                <a:latin typeface="+mn-lt"/>
                <a:ea typeface="+mn-ea"/>
                <a:cs typeface="+mn-cs"/>
              </a:defRPr>
            </a:lvl9pPr>
          </a:lstStyle>
          <a:p>
            <a:r>
              <a:rPr lang="en-US" altLang="zh-CN" dirty="0"/>
              <a:t>Handle data access.</a:t>
            </a:r>
          </a:p>
          <a:p>
            <a:r>
              <a:rPr lang="en-US" altLang="zh-CN" dirty="0"/>
              <a:t>Do ETL efficiently.</a:t>
            </a:r>
          </a:p>
          <a:p>
            <a:r>
              <a:rPr lang="en-US" altLang="zh-CN" dirty="0"/>
              <a:t>Handle job dependencies.</a:t>
            </a:r>
          </a:p>
          <a:p>
            <a:r>
              <a:rPr lang="en-US" altLang="zh-CN" dirty="0"/>
              <a:t>Multi-tenant.</a:t>
            </a:r>
          </a:p>
          <a:p>
            <a:r>
              <a:rPr lang="en-US" altLang="zh-CN" dirty="0"/>
              <a:t>Do experiments easily. </a:t>
            </a:r>
          </a:p>
          <a:p>
            <a:r>
              <a:rPr lang="en-US" altLang="zh-CN" dirty="0"/>
              <a:t>Run production jobs easily.</a:t>
            </a:r>
          </a:p>
          <a:p>
            <a:r>
              <a:rPr lang="en-US" altLang="zh-CN" dirty="0"/>
              <a:t>Manage models</a:t>
            </a:r>
          </a:p>
          <a:p>
            <a:endParaRPr lang="en-US" altLang="zh-CN" dirty="0"/>
          </a:p>
        </p:txBody>
      </p:sp>
      <p:sp>
        <p:nvSpPr>
          <p:cNvPr id="5" name="Rectangle 4">
            <a:extLst>
              <a:ext uri="{FF2B5EF4-FFF2-40B4-BE49-F238E27FC236}">
                <a16:creationId xmlns:a16="http://schemas.microsoft.com/office/drawing/2014/main" id="{B676534F-BB03-514E-8863-FBB8C99A2FE6}"/>
              </a:ext>
            </a:extLst>
          </p:cNvPr>
          <p:cNvSpPr/>
          <p:nvPr/>
        </p:nvSpPr>
        <p:spPr>
          <a:xfrm>
            <a:off x="1277470" y="3926540"/>
            <a:ext cx="4083424" cy="1559859"/>
          </a:xfrm>
          <a:prstGeom prst="rect">
            <a:avLst/>
          </a:pr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lIns="182880" tIns="182880" rIns="182880" bIns="182880" rtlCol="0" anchor="t" anchorCtr="0">
            <a:noAutofit/>
          </a:bodyPr>
          <a:lstStyle/>
          <a:p>
            <a:pPr algn="ctr">
              <a:lnSpc>
                <a:spcPct val="85000"/>
              </a:lnSpc>
              <a:spcBef>
                <a:spcPts val="600"/>
              </a:spcBef>
            </a:pPr>
            <a:endParaRPr lang="en-US" sz="2800" dirty="0">
              <a:solidFill>
                <a:srgbClr val="FFFFFF"/>
              </a:solidFill>
            </a:endParaRPr>
          </a:p>
        </p:txBody>
      </p:sp>
      <p:sp>
        <p:nvSpPr>
          <p:cNvPr id="8" name="Oval 7">
            <a:extLst>
              <a:ext uri="{FF2B5EF4-FFF2-40B4-BE49-F238E27FC236}">
                <a16:creationId xmlns:a16="http://schemas.microsoft.com/office/drawing/2014/main" id="{BAA4E5FF-F2ED-2B49-A8AF-3139C20A68F3}"/>
              </a:ext>
            </a:extLst>
          </p:cNvPr>
          <p:cNvSpPr/>
          <p:nvPr/>
        </p:nvSpPr>
        <p:spPr>
          <a:xfrm>
            <a:off x="6402682" y="4117041"/>
            <a:ext cx="4990852" cy="909918"/>
          </a:xfrm>
          <a:prstGeom prst="ellipse">
            <a:avLst/>
          </a:prstGeom>
          <a:solidFill>
            <a:schemeClr val="accent1">
              <a:lumMod val="40000"/>
              <a:lumOff val="60000"/>
            </a:schemeClr>
          </a:solidFill>
          <a:ln w="12700">
            <a:solidFill>
              <a:schemeClr val="accent1">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lIns="182880" tIns="182880" rIns="182880" bIns="182880" rtlCol="0" anchor="t" anchorCtr="0">
            <a:noAutofit/>
          </a:bodyPr>
          <a:lstStyle/>
          <a:p>
            <a:pPr algn="ctr">
              <a:lnSpc>
                <a:spcPct val="85000"/>
              </a:lnSpc>
              <a:spcBef>
                <a:spcPts val="600"/>
              </a:spcBef>
            </a:pPr>
            <a:r>
              <a:rPr lang="en-US" sz="2400" dirty="0">
                <a:solidFill>
                  <a:schemeClr val="bg1"/>
                </a:solidFill>
              </a:rPr>
              <a:t>DL issues.</a:t>
            </a:r>
          </a:p>
        </p:txBody>
      </p:sp>
      <p:cxnSp>
        <p:nvCxnSpPr>
          <p:cNvPr id="9" name="Straight Arrow Connector 8">
            <a:extLst>
              <a:ext uri="{FF2B5EF4-FFF2-40B4-BE49-F238E27FC236}">
                <a16:creationId xmlns:a16="http://schemas.microsoft.com/office/drawing/2014/main" id="{06596CD2-C408-0A4A-AF67-A21169A609D4}"/>
              </a:ext>
            </a:extLst>
          </p:cNvPr>
          <p:cNvCxnSpPr>
            <a:cxnSpLocks/>
          </p:cNvCxnSpPr>
          <p:nvPr/>
        </p:nvCxnSpPr>
        <p:spPr>
          <a:xfrm>
            <a:off x="5360894" y="4572000"/>
            <a:ext cx="1041788" cy="0"/>
          </a:xfrm>
          <a:prstGeom prst="straightConnector1">
            <a:avLst/>
          </a:prstGeom>
          <a:ln w="28575">
            <a:solidFill>
              <a:schemeClr val="accent1">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 name="Straight Connector 3">
            <a:extLst>
              <a:ext uri="{FF2B5EF4-FFF2-40B4-BE49-F238E27FC236}">
                <a16:creationId xmlns:a16="http://schemas.microsoft.com/office/drawing/2014/main" id="{56DB521F-0A42-CD49-ACAC-95389C70A2E3}"/>
              </a:ext>
            </a:extLst>
          </p:cNvPr>
          <p:cNvCxnSpPr/>
          <p:nvPr/>
        </p:nvCxnSpPr>
        <p:spPr>
          <a:xfrm>
            <a:off x="1277470" y="2008094"/>
            <a:ext cx="2900083" cy="0"/>
          </a:xfrm>
          <a:prstGeom prst="line">
            <a:avLst/>
          </a:prstGeom>
          <a:ln w="28575">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4B2487D2-4400-8747-B9E0-6962C300492A}"/>
              </a:ext>
            </a:extLst>
          </p:cNvPr>
          <p:cNvCxnSpPr/>
          <p:nvPr/>
        </p:nvCxnSpPr>
        <p:spPr>
          <a:xfrm>
            <a:off x="1277470" y="2554941"/>
            <a:ext cx="2900083" cy="0"/>
          </a:xfrm>
          <a:prstGeom prst="line">
            <a:avLst/>
          </a:prstGeom>
          <a:ln w="28575">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53C97FD1-DC37-FF44-A8FA-50C47CE21557}"/>
              </a:ext>
            </a:extLst>
          </p:cNvPr>
          <p:cNvCxnSpPr>
            <a:cxnSpLocks/>
          </p:cNvCxnSpPr>
          <p:nvPr/>
        </p:nvCxnSpPr>
        <p:spPr>
          <a:xfrm>
            <a:off x="1277470" y="3128682"/>
            <a:ext cx="3868271" cy="0"/>
          </a:xfrm>
          <a:prstGeom prst="line">
            <a:avLst/>
          </a:prstGeom>
          <a:ln w="28575">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851C07C3-1F59-A04C-871D-312639CBA213}"/>
              </a:ext>
            </a:extLst>
          </p:cNvPr>
          <p:cNvCxnSpPr>
            <a:cxnSpLocks/>
          </p:cNvCxnSpPr>
          <p:nvPr/>
        </p:nvCxnSpPr>
        <p:spPr>
          <a:xfrm>
            <a:off x="1277470" y="3666565"/>
            <a:ext cx="2254624" cy="0"/>
          </a:xfrm>
          <a:prstGeom prst="line">
            <a:avLst/>
          </a:prstGeom>
          <a:ln w="28575">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17" name="Text Placeholder 13">
            <a:extLst>
              <a:ext uri="{FF2B5EF4-FFF2-40B4-BE49-F238E27FC236}">
                <a16:creationId xmlns:a16="http://schemas.microsoft.com/office/drawing/2014/main" id="{5DE197B9-28E3-1F44-8E40-095EF3CBE021}"/>
              </a:ext>
            </a:extLst>
          </p:cNvPr>
          <p:cNvSpPr txBox="1">
            <a:spLocks/>
          </p:cNvSpPr>
          <p:nvPr/>
        </p:nvSpPr>
        <p:spPr>
          <a:xfrm>
            <a:off x="3105878" y="6796089"/>
            <a:ext cx="6593934" cy="587258"/>
          </a:xfrm>
          <a:prstGeom prst="rect">
            <a:avLst/>
          </a:prstGeom>
        </p:spPr>
        <p:txBody>
          <a:bodyPr/>
          <a:lstStyle>
            <a:lvl1pPr marL="411480" indent="-411480" algn="l" defTabSz="548640" rtl="0" eaLnBrk="1" fontAlgn="base" hangingPunct="1">
              <a:lnSpc>
                <a:spcPct val="90000"/>
              </a:lnSpc>
              <a:spcBef>
                <a:spcPts val="1200"/>
              </a:spcBef>
              <a:spcAft>
                <a:spcPct val="0"/>
              </a:spcAft>
              <a:buClr>
                <a:schemeClr val="accent1"/>
              </a:buClr>
              <a:buSzPct val="110000"/>
              <a:buFont typeface="Arial" panose="020B0604020202020204" pitchFamily="34" charset="0"/>
              <a:buChar char="•"/>
              <a:defRPr sz="2800" kern="1200">
                <a:solidFill>
                  <a:schemeClr val="tx1"/>
                </a:solidFill>
                <a:latin typeface="+mn-lt"/>
                <a:ea typeface="ヒラギノ角ゴ Pro W3" charset="-128"/>
                <a:cs typeface="ヒラギノ角ゴ Pro W3" charset="-128"/>
              </a:defRPr>
            </a:lvl1pPr>
            <a:lvl2pPr marL="891540" indent="-342900" algn="l" defTabSz="548640" rtl="0" eaLnBrk="1" fontAlgn="base" hangingPunct="1">
              <a:lnSpc>
                <a:spcPct val="90000"/>
              </a:lnSpc>
              <a:spcBef>
                <a:spcPts val="600"/>
              </a:spcBef>
              <a:spcAft>
                <a:spcPct val="0"/>
              </a:spcAft>
              <a:buClr>
                <a:schemeClr val="accent1"/>
              </a:buClr>
              <a:buSzPct val="110000"/>
              <a:buFont typeface="Arial" panose="020B0604020202020204" pitchFamily="34" charset="0"/>
              <a:buChar char="•"/>
              <a:defRPr sz="2400" kern="1200">
                <a:solidFill>
                  <a:schemeClr val="tx1"/>
                </a:solidFill>
                <a:latin typeface="+mn-lt"/>
                <a:ea typeface="ヒラギノ角ゴ Pro W3" charset="-128"/>
                <a:cs typeface="ヒラギノ角ゴ Pro W3" charset="-128"/>
              </a:defRPr>
            </a:lvl2pPr>
            <a:lvl3pPr marL="1371600" indent="-274320" algn="l" defTabSz="548640" rtl="0" eaLnBrk="1" fontAlgn="base" hangingPunct="1">
              <a:spcBef>
                <a:spcPct val="20000"/>
              </a:spcBef>
              <a:spcAft>
                <a:spcPct val="0"/>
              </a:spcAft>
              <a:buFont typeface="Arial" charset="0"/>
              <a:buChar char="•"/>
              <a:defRPr sz="2800" kern="1200">
                <a:solidFill>
                  <a:schemeClr val="tx1"/>
                </a:solidFill>
                <a:latin typeface="+mn-lt"/>
                <a:ea typeface="ヒラギノ角ゴ Pro W3" charset="-128"/>
                <a:cs typeface="ヒラギノ角ゴ Pro W3" charset="-128"/>
              </a:defRPr>
            </a:lvl3pPr>
            <a:lvl4pPr marL="1920240" indent="-274320" algn="l" defTabSz="548640" rtl="0" eaLnBrk="1" fontAlgn="base" hangingPunct="1">
              <a:spcBef>
                <a:spcPct val="20000"/>
              </a:spcBef>
              <a:spcAft>
                <a:spcPct val="0"/>
              </a:spcAft>
              <a:buFont typeface="Arial" charset="0"/>
              <a:buChar char="–"/>
              <a:defRPr sz="2800" kern="1200">
                <a:solidFill>
                  <a:schemeClr val="tx1"/>
                </a:solidFill>
                <a:latin typeface="+mn-lt"/>
                <a:ea typeface="ヒラギノ角ゴ Pro W3" charset="-128"/>
                <a:cs typeface="ヒラギノ角ゴ Pro W3" charset="-128"/>
              </a:defRPr>
            </a:lvl4pPr>
            <a:lvl5pPr marL="2468880" indent="-274320" algn="l" defTabSz="548640" rtl="0" eaLnBrk="1" fontAlgn="base" hangingPunct="1">
              <a:spcBef>
                <a:spcPct val="20000"/>
              </a:spcBef>
              <a:spcAft>
                <a:spcPct val="0"/>
              </a:spcAft>
              <a:buFont typeface="Arial" charset="0"/>
              <a:buChar char="»"/>
              <a:defRPr sz="2800" kern="1200">
                <a:solidFill>
                  <a:schemeClr val="tx1"/>
                </a:solidFill>
                <a:latin typeface="+mn-lt"/>
                <a:ea typeface="ヒラギノ角ゴ Pro W3" charset="-128"/>
                <a:cs typeface="ヒラギノ角ゴ Pro W3" charset="-128"/>
              </a:defRPr>
            </a:lvl5pPr>
            <a:lvl6pPr marL="3017520" indent="-274320" algn="l" defTabSz="548640" rtl="0" eaLnBrk="1" latinLnBrk="0" hangingPunct="1">
              <a:spcBef>
                <a:spcPct val="20000"/>
              </a:spcBef>
              <a:buFont typeface="Arial"/>
              <a:buChar char="•"/>
              <a:defRPr sz="2400" kern="1200">
                <a:solidFill>
                  <a:schemeClr val="tx1"/>
                </a:solidFill>
                <a:latin typeface="+mn-lt"/>
                <a:ea typeface="+mn-ea"/>
                <a:cs typeface="+mn-cs"/>
              </a:defRPr>
            </a:lvl6pPr>
            <a:lvl7pPr marL="3566160" indent="-274320" algn="l" defTabSz="548640" rtl="0" eaLnBrk="1" latinLnBrk="0" hangingPunct="1">
              <a:spcBef>
                <a:spcPct val="20000"/>
              </a:spcBef>
              <a:buFont typeface="Arial"/>
              <a:buChar char="•"/>
              <a:defRPr sz="2400" kern="1200">
                <a:solidFill>
                  <a:schemeClr val="tx1"/>
                </a:solidFill>
                <a:latin typeface="+mn-lt"/>
                <a:ea typeface="+mn-ea"/>
                <a:cs typeface="+mn-cs"/>
              </a:defRPr>
            </a:lvl7pPr>
            <a:lvl8pPr marL="4114800" indent="-274320" algn="l" defTabSz="548640" rtl="0" eaLnBrk="1" latinLnBrk="0" hangingPunct="1">
              <a:spcBef>
                <a:spcPct val="20000"/>
              </a:spcBef>
              <a:buFont typeface="Arial"/>
              <a:buChar char="•"/>
              <a:defRPr sz="2400" kern="1200">
                <a:solidFill>
                  <a:schemeClr val="tx1"/>
                </a:solidFill>
                <a:latin typeface="+mn-lt"/>
                <a:ea typeface="+mn-ea"/>
                <a:cs typeface="+mn-cs"/>
              </a:defRPr>
            </a:lvl8pPr>
            <a:lvl9pPr marL="4663440" indent="-274320" algn="l" defTabSz="548640" rtl="0" eaLnBrk="1" latinLnBrk="0" hangingPunct="1">
              <a:spcBef>
                <a:spcPct val="20000"/>
              </a:spcBef>
              <a:buFont typeface="Arial"/>
              <a:buChar char="•"/>
              <a:defRPr sz="2400" kern="1200">
                <a:solidFill>
                  <a:schemeClr val="tx1"/>
                </a:solidFill>
                <a:latin typeface="+mn-lt"/>
                <a:ea typeface="+mn-ea"/>
                <a:cs typeface="+mn-cs"/>
              </a:defRPr>
            </a:lvl9pPr>
          </a:lstStyle>
          <a:p>
            <a:pPr marL="0" indent="0">
              <a:buNone/>
            </a:pPr>
            <a:r>
              <a:rPr lang="en-US" sz="3600" dirty="0"/>
              <a:t>How about DL issues?</a:t>
            </a:r>
          </a:p>
        </p:txBody>
      </p:sp>
    </p:spTree>
    <p:extLst>
      <p:ext uri="{BB962C8B-B14F-4D97-AF65-F5344CB8AC3E}">
        <p14:creationId xmlns:p14="http://schemas.microsoft.com/office/powerpoint/2010/main" val="2239392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25F43-0A9F-EC47-8503-C60626752DFD}"/>
              </a:ext>
            </a:extLst>
          </p:cNvPr>
          <p:cNvSpPr>
            <a:spLocks noGrp="1"/>
          </p:cNvSpPr>
          <p:nvPr>
            <p:ph type="ctrTitle"/>
          </p:nvPr>
        </p:nvSpPr>
        <p:spPr/>
        <p:txBody>
          <a:bodyPr/>
          <a:lstStyle/>
          <a:p>
            <a:endParaRPr lang="en-US"/>
          </a:p>
        </p:txBody>
      </p:sp>
      <p:sp>
        <p:nvSpPr>
          <p:cNvPr id="3" name="Title 1">
            <a:extLst>
              <a:ext uri="{FF2B5EF4-FFF2-40B4-BE49-F238E27FC236}">
                <a16:creationId xmlns:a16="http://schemas.microsoft.com/office/drawing/2014/main" id="{ABF8296A-2619-904B-B615-AB28D3C6798C}"/>
              </a:ext>
            </a:extLst>
          </p:cNvPr>
          <p:cNvSpPr txBox="1">
            <a:spLocks/>
          </p:cNvSpPr>
          <p:nvPr/>
        </p:nvSpPr>
        <p:spPr bwMode="gray">
          <a:xfrm>
            <a:off x="1792469" y="-384048"/>
            <a:ext cx="10972555" cy="1576585"/>
          </a:xfrm>
          <a:prstGeom prst="rect">
            <a:avLst/>
          </a:prstGeom>
        </p:spPr>
        <p:txBody>
          <a:bodyPr vert="horz" lIns="0" tIns="0" rIns="0" bIns="0" rtlCol="0" anchor="b" anchorCtr="0">
            <a:noAutofit/>
          </a:bodyPr>
          <a:lstStyle>
            <a:lvl1pPr algn="l" defTabSz="548640" rtl="0" eaLnBrk="1" fontAlgn="base" hangingPunct="1">
              <a:lnSpc>
                <a:spcPct val="85000"/>
              </a:lnSpc>
              <a:spcBef>
                <a:spcPct val="0"/>
              </a:spcBef>
              <a:spcAft>
                <a:spcPct val="0"/>
              </a:spcAft>
              <a:defRPr lang="en-US" sz="3600" b="1" kern="1200" dirty="0">
                <a:solidFill>
                  <a:schemeClr val="tx1"/>
                </a:solidFill>
                <a:latin typeface="+mj-lt"/>
                <a:ea typeface="ヒラギノ角ゴ Pro W3" charset="-128"/>
                <a:cs typeface="ヒラギノ角ゴ Pro W3" charset="-128"/>
              </a:defRPr>
            </a:lvl1pPr>
            <a:lvl2pPr algn="l" defTabSz="548640" rtl="0" eaLnBrk="1" fontAlgn="base" hangingPunct="1">
              <a:spcBef>
                <a:spcPct val="0"/>
              </a:spcBef>
              <a:spcAft>
                <a:spcPct val="0"/>
              </a:spcAft>
              <a:defRPr sz="4320">
                <a:solidFill>
                  <a:schemeClr val="tx1"/>
                </a:solidFill>
                <a:latin typeface="Arial" charset="0"/>
                <a:ea typeface="ヒラギノ角ゴ Pro W3" charset="-128"/>
                <a:cs typeface="ヒラギノ角ゴ Pro W3" charset="-128"/>
              </a:defRPr>
            </a:lvl2pPr>
            <a:lvl3pPr algn="l" defTabSz="548640" rtl="0" eaLnBrk="1" fontAlgn="base" hangingPunct="1">
              <a:spcBef>
                <a:spcPct val="0"/>
              </a:spcBef>
              <a:spcAft>
                <a:spcPct val="0"/>
              </a:spcAft>
              <a:defRPr sz="4320">
                <a:solidFill>
                  <a:schemeClr val="tx1"/>
                </a:solidFill>
                <a:latin typeface="Arial" charset="0"/>
                <a:ea typeface="ヒラギノ角ゴ Pro W3" charset="-128"/>
                <a:cs typeface="ヒラギノ角ゴ Pro W3" charset="-128"/>
              </a:defRPr>
            </a:lvl3pPr>
            <a:lvl4pPr algn="l" defTabSz="548640" rtl="0" eaLnBrk="1" fontAlgn="base" hangingPunct="1">
              <a:spcBef>
                <a:spcPct val="0"/>
              </a:spcBef>
              <a:spcAft>
                <a:spcPct val="0"/>
              </a:spcAft>
              <a:defRPr sz="4320">
                <a:solidFill>
                  <a:schemeClr val="tx1"/>
                </a:solidFill>
                <a:latin typeface="Arial" charset="0"/>
                <a:ea typeface="ヒラギノ角ゴ Pro W3" charset="-128"/>
                <a:cs typeface="ヒラギノ角ゴ Pro W3" charset="-128"/>
              </a:defRPr>
            </a:lvl4pPr>
            <a:lvl5pPr algn="l" defTabSz="548640" rtl="0" eaLnBrk="1" fontAlgn="base" hangingPunct="1">
              <a:spcBef>
                <a:spcPct val="0"/>
              </a:spcBef>
              <a:spcAft>
                <a:spcPct val="0"/>
              </a:spcAft>
              <a:defRPr sz="4320">
                <a:solidFill>
                  <a:schemeClr val="tx1"/>
                </a:solidFill>
                <a:latin typeface="Arial" charset="0"/>
                <a:ea typeface="ヒラギノ角ゴ Pro W3" charset="-128"/>
                <a:cs typeface="ヒラギノ角ゴ Pro W3" charset="-128"/>
              </a:defRPr>
            </a:lvl5pPr>
            <a:lvl6pPr marL="548640" algn="l" defTabSz="548640" rtl="0" eaLnBrk="1" fontAlgn="base" hangingPunct="1">
              <a:spcBef>
                <a:spcPct val="0"/>
              </a:spcBef>
              <a:spcAft>
                <a:spcPct val="0"/>
              </a:spcAft>
              <a:defRPr sz="4320">
                <a:solidFill>
                  <a:schemeClr val="tx1"/>
                </a:solidFill>
                <a:latin typeface="Arial" charset="0"/>
                <a:ea typeface="ヒラギノ角ゴ Pro W3" charset="-128"/>
                <a:cs typeface="ヒラギノ角ゴ Pro W3" charset="-128"/>
              </a:defRPr>
            </a:lvl6pPr>
            <a:lvl7pPr marL="1097280" algn="l" defTabSz="548640" rtl="0" eaLnBrk="1" fontAlgn="base" hangingPunct="1">
              <a:spcBef>
                <a:spcPct val="0"/>
              </a:spcBef>
              <a:spcAft>
                <a:spcPct val="0"/>
              </a:spcAft>
              <a:defRPr sz="4320">
                <a:solidFill>
                  <a:schemeClr val="tx1"/>
                </a:solidFill>
                <a:latin typeface="Arial" charset="0"/>
                <a:ea typeface="ヒラギノ角ゴ Pro W3" charset="-128"/>
                <a:cs typeface="ヒラギノ角ゴ Pro W3" charset="-128"/>
              </a:defRPr>
            </a:lvl7pPr>
            <a:lvl8pPr marL="1645920" algn="l" defTabSz="548640" rtl="0" eaLnBrk="1" fontAlgn="base" hangingPunct="1">
              <a:spcBef>
                <a:spcPct val="0"/>
              </a:spcBef>
              <a:spcAft>
                <a:spcPct val="0"/>
              </a:spcAft>
              <a:defRPr sz="4320">
                <a:solidFill>
                  <a:schemeClr val="tx1"/>
                </a:solidFill>
                <a:latin typeface="Arial" charset="0"/>
                <a:ea typeface="ヒラギノ角ゴ Pro W3" charset="-128"/>
                <a:cs typeface="ヒラギノ角ゴ Pro W3" charset="-128"/>
              </a:defRPr>
            </a:lvl8pPr>
            <a:lvl9pPr marL="2194560" algn="l" defTabSz="548640" rtl="0" eaLnBrk="1" fontAlgn="base" hangingPunct="1">
              <a:spcBef>
                <a:spcPct val="0"/>
              </a:spcBef>
              <a:spcAft>
                <a:spcPct val="0"/>
              </a:spcAft>
              <a:defRPr sz="4320">
                <a:solidFill>
                  <a:schemeClr val="tx1"/>
                </a:solidFill>
                <a:latin typeface="Arial" charset="0"/>
                <a:ea typeface="ヒラギノ角ゴ Pro W3" charset="-128"/>
                <a:cs typeface="ヒラギノ角ゴ Pro W3" charset="-128"/>
              </a:defRPr>
            </a:lvl9pPr>
          </a:lstStyle>
          <a:p>
            <a:pPr algn="ctr"/>
            <a:r>
              <a:rPr lang="en-US" sz="4400" dirty="0">
                <a:solidFill>
                  <a:schemeClr val="bg2"/>
                </a:solidFill>
              </a:rPr>
              <a:t>Hadoop </a:t>
            </a:r>
            <a:r>
              <a:rPr lang="en-US" sz="4400" b="0" dirty="0">
                <a:solidFill>
                  <a:schemeClr val="bg2"/>
                </a:solidFill>
                <a:latin typeface="Consolas" panose="020B0609020204030204" pitchFamily="49" charset="0"/>
                <a:cs typeface="Consolas" panose="020B0609020204030204" pitchFamily="49" charset="0"/>
              </a:rPr>
              <a:t>{Submarine}</a:t>
            </a:r>
            <a:r>
              <a:rPr lang="en-US" sz="4400" dirty="0">
                <a:solidFill>
                  <a:schemeClr val="bg2"/>
                </a:solidFill>
              </a:rPr>
              <a:t> Project</a:t>
            </a:r>
          </a:p>
        </p:txBody>
      </p:sp>
      <p:sp>
        <p:nvSpPr>
          <p:cNvPr id="4" name="Rectangle 3">
            <a:extLst>
              <a:ext uri="{FF2B5EF4-FFF2-40B4-BE49-F238E27FC236}">
                <a16:creationId xmlns:a16="http://schemas.microsoft.com/office/drawing/2014/main" id="{027389F2-4529-8B4B-BB20-304430C18D8F}"/>
              </a:ext>
            </a:extLst>
          </p:cNvPr>
          <p:cNvSpPr/>
          <p:nvPr/>
        </p:nvSpPr>
        <p:spPr>
          <a:xfrm>
            <a:off x="1792469" y="7409913"/>
            <a:ext cx="12838176" cy="430887"/>
          </a:xfrm>
          <a:prstGeom prst="rect">
            <a:avLst/>
          </a:prstGeom>
        </p:spPr>
        <p:txBody>
          <a:bodyPr wrap="square">
            <a:spAutoFit/>
          </a:bodyPr>
          <a:lstStyle/>
          <a:p>
            <a:r>
              <a:rPr lang="en-US" dirty="0">
                <a:solidFill>
                  <a:schemeClr val="bg2">
                    <a:lumMod val="85000"/>
                  </a:schemeClr>
                </a:solidFill>
              </a:rPr>
              <a:t>Image courtesy of the NOAA Office of Ocean Exploration and Research, Gulf of Mexico 2018.</a:t>
            </a:r>
          </a:p>
        </p:txBody>
      </p:sp>
      <p:sp>
        <p:nvSpPr>
          <p:cNvPr id="5" name="Title 1">
            <a:extLst>
              <a:ext uri="{FF2B5EF4-FFF2-40B4-BE49-F238E27FC236}">
                <a16:creationId xmlns:a16="http://schemas.microsoft.com/office/drawing/2014/main" id="{318F8AAB-D4F6-BB40-97AB-0C16EC10EDD9}"/>
              </a:ext>
            </a:extLst>
          </p:cNvPr>
          <p:cNvSpPr txBox="1">
            <a:spLocks/>
          </p:cNvSpPr>
          <p:nvPr/>
        </p:nvSpPr>
        <p:spPr bwMode="gray">
          <a:xfrm>
            <a:off x="1999733" y="902208"/>
            <a:ext cx="10972555" cy="1576585"/>
          </a:xfrm>
          <a:prstGeom prst="rect">
            <a:avLst/>
          </a:prstGeom>
        </p:spPr>
        <p:txBody>
          <a:bodyPr vert="horz" lIns="0" tIns="0" rIns="0" bIns="0" rtlCol="0" anchor="b" anchorCtr="0">
            <a:noAutofit/>
          </a:bodyPr>
          <a:lstStyle>
            <a:lvl1pPr algn="l" defTabSz="548640" rtl="0" eaLnBrk="1" fontAlgn="base" hangingPunct="1">
              <a:lnSpc>
                <a:spcPct val="85000"/>
              </a:lnSpc>
              <a:spcBef>
                <a:spcPct val="0"/>
              </a:spcBef>
              <a:spcAft>
                <a:spcPct val="0"/>
              </a:spcAft>
              <a:defRPr lang="en-US" sz="3600" b="1" kern="1200" dirty="0">
                <a:solidFill>
                  <a:schemeClr val="tx1"/>
                </a:solidFill>
                <a:latin typeface="+mj-lt"/>
                <a:ea typeface="ヒラギノ角ゴ Pro W3" charset="-128"/>
                <a:cs typeface="ヒラギノ角ゴ Pro W3" charset="-128"/>
              </a:defRPr>
            </a:lvl1pPr>
            <a:lvl2pPr algn="l" defTabSz="548640" rtl="0" eaLnBrk="1" fontAlgn="base" hangingPunct="1">
              <a:spcBef>
                <a:spcPct val="0"/>
              </a:spcBef>
              <a:spcAft>
                <a:spcPct val="0"/>
              </a:spcAft>
              <a:defRPr sz="4320">
                <a:solidFill>
                  <a:schemeClr val="tx1"/>
                </a:solidFill>
                <a:latin typeface="Arial" charset="0"/>
                <a:ea typeface="ヒラギノ角ゴ Pro W3" charset="-128"/>
                <a:cs typeface="ヒラギノ角ゴ Pro W3" charset="-128"/>
              </a:defRPr>
            </a:lvl2pPr>
            <a:lvl3pPr algn="l" defTabSz="548640" rtl="0" eaLnBrk="1" fontAlgn="base" hangingPunct="1">
              <a:spcBef>
                <a:spcPct val="0"/>
              </a:spcBef>
              <a:spcAft>
                <a:spcPct val="0"/>
              </a:spcAft>
              <a:defRPr sz="4320">
                <a:solidFill>
                  <a:schemeClr val="tx1"/>
                </a:solidFill>
                <a:latin typeface="Arial" charset="0"/>
                <a:ea typeface="ヒラギノ角ゴ Pro W3" charset="-128"/>
                <a:cs typeface="ヒラギノ角ゴ Pro W3" charset="-128"/>
              </a:defRPr>
            </a:lvl3pPr>
            <a:lvl4pPr algn="l" defTabSz="548640" rtl="0" eaLnBrk="1" fontAlgn="base" hangingPunct="1">
              <a:spcBef>
                <a:spcPct val="0"/>
              </a:spcBef>
              <a:spcAft>
                <a:spcPct val="0"/>
              </a:spcAft>
              <a:defRPr sz="4320">
                <a:solidFill>
                  <a:schemeClr val="tx1"/>
                </a:solidFill>
                <a:latin typeface="Arial" charset="0"/>
                <a:ea typeface="ヒラギノ角ゴ Pro W3" charset="-128"/>
                <a:cs typeface="ヒラギノ角ゴ Pro W3" charset="-128"/>
              </a:defRPr>
            </a:lvl4pPr>
            <a:lvl5pPr algn="l" defTabSz="548640" rtl="0" eaLnBrk="1" fontAlgn="base" hangingPunct="1">
              <a:spcBef>
                <a:spcPct val="0"/>
              </a:spcBef>
              <a:spcAft>
                <a:spcPct val="0"/>
              </a:spcAft>
              <a:defRPr sz="4320">
                <a:solidFill>
                  <a:schemeClr val="tx1"/>
                </a:solidFill>
                <a:latin typeface="Arial" charset="0"/>
                <a:ea typeface="ヒラギノ角ゴ Pro W3" charset="-128"/>
                <a:cs typeface="ヒラギノ角ゴ Pro W3" charset="-128"/>
              </a:defRPr>
            </a:lvl5pPr>
            <a:lvl6pPr marL="548640" algn="l" defTabSz="548640" rtl="0" eaLnBrk="1" fontAlgn="base" hangingPunct="1">
              <a:spcBef>
                <a:spcPct val="0"/>
              </a:spcBef>
              <a:spcAft>
                <a:spcPct val="0"/>
              </a:spcAft>
              <a:defRPr sz="4320">
                <a:solidFill>
                  <a:schemeClr val="tx1"/>
                </a:solidFill>
                <a:latin typeface="Arial" charset="0"/>
                <a:ea typeface="ヒラギノ角ゴ Pro W3" charset="-128"/>
                <a:cs typeface="ヒラギノ角ゴ Pro W3" charset="-128"/>
              </a:defRPr>
            </a:lvl6pPr>
            <a:lvl7pPr marL="1097280" algn="l" defTabSz="548640" rtl="0" eaLnBrk="1" fontAlgn="base" hangingPunct="1">
              <a:spcBef>
                <a:spcPct val="0"/>
              </a:spcBef>
              <a:spcAft>
                <a:spcPct val="0"/>
              </a:spcAft>
              <a:defRPr sz="4320">
                <a:solidFill>
                  <a:schemeClr val="tx1"/>
                </a:solidFill>
                <a:latin typeface="Arial" charset="0"/>
                <a:ea typeface="ヒラギノ角ゴ Pro W3" charset="-128"/>
                <a:cs typeface="ヒラギノ角ゴ Pro W3" charset="-128"/>
              </a:defRPr>
            </a:lvl7pPr>
            <a:lvl8pPr marL="1645920" algn="l" defTabSz="548640" rtl="0" eaLnBrk="1" fontAlgn="base" hangingPunct="1">
              <a:spcBef>
                <a:spcPct val="0"/>
              </a:spcBef>
              <a:spcAft>
                <a:spcPct val="0"/>
              </a:spcAft>
              <a:defRPr sz="4320">
                <a:solidFill>
                  <a:schemeClr val="tx1"/>
                </a:solidFill>
                <a:latin typeface="Arial" charset="0"/>
                <a:ea typeface="ヒラギノ角ゴ Pro W3" charset="-128"/>
                <a:cs typeface="ヒラギノ角ゴ Pro W3" charset="-128"/>
              </a:defRPr>
            </a:lvl8pPr>
            <a:lvl9pPr marL="2194560" algn="l" defTabSz="548640" rtl="0" eaLnBrk="1" fontAlgn="base" hangingPunct="1">
              <a:spcBef>
                <a:spcPct val="0"/>
              </a:spcBef>
              <a:spcAft>
                <a:spcPct val="0"/>
              </a:spcAft>
              <a:defRPr sz="4320">
                <a:solidFill>
                  <a:schemeClr val="tx1"/>
                </a:solidFill>
                <a:latin typeface="Arial" charset="0"/>
                <a:ea typeface="ヒラギノ角ゴ Pro W3" charset="-128"/>
                <a:cs typeface="ヒラギノ角ゴ Pro W3" charset="-128"/>
              </a:defRPr>
            </a:lvl9pPr>
          </a:lstStyle>
          <a:p>
            <a:pPr algn="ctr"/>
            <a:r>
              <a:rPr lang="en-US" b="0" i="1" dirty="0">
                <a:solidFill>
                  <a:schemeClr val="bg2"/>
                </a:solidFill>
              </a:rPr>
              <a:t>The only machine can take human to deep</a:t>
            </a:r>
          </a:p>
        </p:txBody>
      </p:sp>
    </p:spTree>
    <p:extLst>
      <p:ext uri="{BB962C8B-B14F-4D97-AF65-F5344CB8AC3E}">
        <p14:creationId xmlns:p14="http://schemas.microsoft.com/office/powerpoint/2010/main" val="3515606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1B8BFCF-34F5-A842-9D98-1AEE49C9C792}"/>
              </a:ext>
            </a:extLst>
          </p:cNvPr>
          <p:cNvSpPr>
            <a:spLocks noGrp="1"/>
          </p:cNvSpPr>
          <p:nvPr>
            <p:ph type="ctrTitle"/>
          </p:nvPr>
        </p:nvSpPr>
        <p:spPr/>
        <p:txBody>
          <a:bodyPr/>
          <a:lstStyle/>
          <a:p>
            <a:r>
              <a:rPr lang="en-US" b="0" dirty="0">
                <a:solidFill>
                  <a:srgbClr val="00B050"/>
                </a:solidFill>
                <a:latin typeface="Consolas" panose="020B0609020204030204" pitchFamily="49" charset="0"/>
                <a:cs typeface="Consolas" panose="020B0609020204030204" pitchFamily="49" charset="0"/>
              </a:rPr>
              <a:t>{Submarine}</a:t>
            </a:r>
            <a:r>
              <a:rPr lang="en-US" b="0" dirty="0">
                <a:solidFill>
                  <a:srgbClr val="00B050"/>
                </a:solidFill>
              </a:rPr>
              <a:t> - </a:t>
            </a:r>
            <a:r>
              <a:rPr lang="en-US" dirty="0"/>
              <a:t>“Launch distributed TF job like hello world”</a:t>
            </a:r>
          </a:p>
        </p:txBody>
      </p:sp>
      <p:sp>
        <p:nvSpPr>
          <p:cNvPr id="7" name="Content Placeholder 5">
            <a:extLst>
              <a:ext uri="{FF2B5EF4-FFF2-40B4-BE49-F238E27FC236}">
                <a16:creationId xmlns:a16="http://schemas.microsoft.com/office/drawing/2014/main" id="{1BDEF08B-BD30-3445-8536-B0F1201377CD}"/>
              </a:ext>
            </a:extLst>
          </p:cNvPr>
          <p:cNvSpPr txBox="1">
            <a:spLocks/>
          </p:cNvSpPr>
          <p:nvPr/>
        </p:nvSpPr>
        <p:spPr>
          <a:xfrm>
            <a:off x="841494" y="1680210"/>
            <a:ext cx="13026906" cy="4857750"/>
          </a:xfrm>
          <a:prstGeom prst="rect">
            <a:avLst/>
          </a:prstGeom>
        </p:spPr>
        <p:txBody>
          <a:bodyPr vert="horz" lIns="0" tIns="0" rIns="0" bIns="0" rtlCol="0">
            <a:noAutofit/>
          </a:bodyPr>
          <a:lstStyle>
            <a:lvl1pPr marL="411480" indent="-411480" algn="l" defTabSz="548640" rtl="0" eaLnBrk="1" fontAlgn="base" hangingPunct="1">
              <a:lnSpc>
                <a:spcPct val="90000"/>
              </a:lnSpc>
              <a:spcBef>
                <a:spcPts val="1800"/>
              </a:spcBef>
              <a:spcAft>
                <a:spcPct val="0"/>
              </a:spcAft>
              <a:buClr>
                <a:schemeClr val="accent1"/>
              </a:buClr>
              <a:buSzPct val="110000"/>
              <a:buFont typeface="Arial" panose="020B0604020202020204" pitchFamily="34" charset="0"/>
              <a:buChar char="•"/>
              <a:defRPr sz="2800" kern="1200">
                <a:solidFill>
                  <a:schemeClr val="tx1"/>
                </a:solidFill>
                <a:latin typeface="+mn-lt"/>
                <a:ea typeface="ヒラギノ角ゴ Pro W3" charset="-128"/>
                <a:cs typeface="ヒラギノ角ゴ Pro W3" charset="-128"/>
              </a:defRPr>
            </a:lvl1pPr>
            <a:lvl2pPr marL="891540" indent="-342900" algn="l" defTabSz="548640" rtl="0" eaLnBrk="1" fontAlgn="base" hangingPunct="1">
              <a:lnSpc>
                <a:spcPct val="90000"/>
              </a:lnSpc>
              <a:spcBef>
                <a:spcPts val="600"/>
              </a:spcBef>
              <a:spcAft>
                <a:spcPct val="0"/>
              </a:spcAft>
              <a:buClr>
                <a:schemeClr val="accent1"/>
              </a:buClr>
              <a:buSzPct val="110000"/>
              <a:buFont typeface="Arial" panose="020B0604020202020204" pitchFamily="34" charset="0"/>
              <a:buChar char="•"/>
              <a:defRPr sz="2400" kern="1200">
                <a:solidFill>
                  <a:schemeClr val="tx1"/>
                </a:solidFill>
                <a:latin typeface="+mn-lt"/>
                <a:ea typeface="ヒラギノ角ゴ Pro W3" charset="-128"/>
                <a:cs typeface="ヒラギノ角ゴ Pro W3" charset="-128"/>
              </a:defRPr>
            </a:lvl2pPr>
            <a:lvl3pPr marL="1371600" indent="-274320" algn="l" defTabSz="548640" rtl="0" eaLnBrk="1" fontAlgn="base" hangingPunct="1">
              <a:spcBef>
                <a:spcPct val="20000"/>
              </a:spcBef>
              <a:spcAft>
                <a:spcPct val="0"/>
              </a:spcAft>
              <a:buFont typeface="Arial" charset="0"/>
              <a:buChar char="•"/>
              <a:defRPr sz="2800" kern="1200">
                <a:solidFill>
                  <a:schemeClr val="tx1"/>
                </a:solidFill>
                <a:latin typeface="+mn-lt"/>
                <a:ea typeface="ヒラギノ角ゴ Pro W3" charset="-128"/>
                <a:cs typeface="ヒラギノ角ゴ Pro W3" charset="-128"/>
              </a:defRPr>
            </a:lvl3pPr>
            <a:lvl4pPr marL="1920240" indent="-274320" algn="l" defTabSz="548640" rtl="0" eaLnBrk="1" fontAlgn="base" hangingPunct="1">
              <a:spcBef>
                <a:spcPct val="20000"/>
              </a:spcBef>
              <a:spcAft>
                <a:spcPct val="0"/>
              </a:spcAft>
              <a:buFont typeface="Arial" charset="0"/>
              <a:buChar char="–"/>
              <a:defRPr sz="2800" kern="1200">
                <a:solidFill>
                  <a:schemeClr val="tx1"/>
                </a:solidFill>
                <a:latin typeface="+mn-lt"/>
                <a:ea typeface="ヒラギノ角ゴ Pro W3" charset="-128"/>
                <a:cs typeface="ヒラギノ角ゴ Pro W3" charset="-128"/>
              </a:defRPr>
            </a:lvl4pPr>
            <a:lvl5pPr marL="2468880" indent="-274320" algn="l" defTabSz="548640" rtl="0" eaLnBrk="1" fontAlgn="base" hangingPunct="1">
              <a:spcBef>
                <a:spcPct val="20000"/>
              </a:spcBef>
              <a:spcAft>
                <a:spcPct val="0"/>
              </a:spcAft>
              <a:buFont typeface="Arial" charset="0"/>
              <a:buChar char="»"/>
              <a:defRPr sz="2800" kern="1200">
                <a:solidFill>
                  <a:schemeClr val="tx1"/>
                </a:solidFill>
                <a:latin typeface="+mn-lt"/>
                <a:ea typeface="ヒラギノ角ゴ Pro W3" charset="-128"/>
                <a:cs typeface="ヒラギノ角ゴ Pro W3" charset="-128"/>
              </a:defRPr>
            </a:lvl5pPr>
            <a:lvl6pPr marL="3017520" indent="-274320" algn="l" defTabSz="548640" rtl="0" eaLnBrk="1" latinLnBrk="0" hangingPunct="1">
              <a:spcBef>
                <a:spcPct val="20000"/>
              </a:spcBef>
              <a:buFont typeface="Arial"/>
              <a:buChar char="•"/>
              <a:defRPr sz="2400" kern="1200">
                <a:solidFill>
                  <a:schemeClr val="tx1"/>
                </a:solidFill>
                <a:latin typeface="+mn-lt"/>
                <a:ea typeface="+mn-ea"/>
                <a:cs typeface="+mn-cs"/>
              </a:defRPr>
            </a:lvl6pPr>
            <a:lvl7pPr marL="3566160" indent="-274320" algn="l" defTabSz="548640" rtl="0" eaLnBrk="1" latinLnBrk="0" hangingPunct="1">
              <a:spcBef>
                <a:spcPct val="20000"/>
              </a:spcBef>
              <a:buFont typeface="Arial"/>
              <a:buChar char="•"/>
              <a:defRPr sz="2400" kern="1200">
                <a:solidFill>
                  <a:schemeClr val="tx1"/>
                </a:solidFill>
                <a:latin typeface="+mn-lt"/>
                <a:ea typeface="+mn-ea"/>
                <a:cs typeface="+mn-cs"/>
              </a:defRPr>
            </a:lvl7pPr>
            <a:lvl8pPr marL="4114800" indent="-274320" algn="l" defTabSz="548640" rtl="0" eaLnBrk="1" latinLnBrk="0" hangingPunct="1">
              <a:spcBef>
                <a:spcPct val="20000"/>
              </a:spcBef>
              <a:buFont typeface="Arial"/>
              <a:buChar char="•"/>
              <a:defRPr sz="2400" kern="1200">
                <a:solidFill>
                  <a:schemeClr val="tx1"/>
                </a:solidFill>
                <a:latin typeface="+mn-lt"/>
                <a:ea typeface="+mn-ea"/>
                <a:cs typeface="+mn-cs"/>
              </a:defRPr>
            </a:lvl8pPr>
            <a:lvl9pPr marL="4663440" indent="-274320" algn="l" defTabSz="548640" rtl="0" eaLnBrk="1" latinLnBrk="0" hangingPunct="1">
              <a:spcBef>
                <a:spcPct val="20000"/>
              </a:spcBef>
              <a:buFont typeface="Arial"/>
              <a:buChar char="•"/>
              <a:defRPr sz="2400" kern="1200">
                <a:solidFill>
                  <a:schemeClr val="tx1"/>
                </a:solidFill>
                <a:latin typeface="+mn-lt"/>
                <a:ea typeface="+mn-ea"/>
                <a:cs typeface="+mn-cs"/>
              </a:defRPr>
            </a:lvl9pPr>
          </a:lstStyle>
          <a:p>
            <a:pPr marL="457200" indent="-457200">
              <a:buFont typeface="Arial" charset="0"/>
              <a:buChar char="•"/>
            </a:pPr>
            <a:r>
              <a:rPr lang="en-US" b="1" dirty="0"/>
              <a:t>(Only prerequisite)</a:t>
            </a:r>
            <a:r>
              <a:rPr lang="en-US" dirty="0"/>
              <a:t> Setup a YARN cluster (3.1.0+).</a:t>
            </a:r>
          </a:p>
          <a:p>
            <a:pPr marL="457200" indent="-457200">
              <a:buFont typeface="Arial" charset="0"/>
              <a:buChar char="•"/>
            </a:pPr>
            <a:r>
              <a:rPr lang="en-US" dirty="0"/>
              <a:t>Run distributed TF training </a:t>
            </a:r>
            <a:r>
              <a:rPr lang="en-US" b="1" dirty="0"/>
              <a:t>with one command</a:t>
            </a:r>
            <a:r>
              <a:rPr lang="en-US" dirty="0"/>
              <a:t>: </a:t>
            </a:r>
          </a:p>
          <a:p>
            <a:pPr marL="457200" indent="-457200">
              <a:buFont typeface="Arial" charset="0"/>
              <a:buChar char="•"/>
            </a:pPr>
            <a:endParaRPr lang="en-US" dirty="0"/>
          </a:p>
          <a:p>
            <a:pPr marL="457200" indent="-457200">
              <a:buFont typeface="Arial" charset="0"/>
              <a:buChar char="•"/>
            </a:pPr>
            <a:endParaRPr lang="en-US" dirty="0"/>
          </a:p>
          <a:p>
            <a:pPr marL="457200" indent="-457200">
              <a:buFont typeface="Arial" charset="0"/>
              <a:buChar char="•"/>
            </a:pPr>
            <a:endParaRPr lang="en-US" dirty="0"/>
          </a:p>
          <a:p>
            <a:pPr marL="457200" indent="-457200">
              <a:buFont typeface="Arial" charset="0"/>
              <a:buChar char="•"/>
            </a:pPr>
            <a:endParaRPr lang="en-US" dirty="0"/>
          </a:p>
          <a:p>
            <a:pPr marL="457200" indent="-457200">
              <a:buFont typeface="Arial" charset="0"/>
              <a:buChar char="•"/>
            </a:pPr>
            <a:endParaRPr lang="en-US" dirty="0"/>
          </a:p>
          <a:p>
            <a:pPr marL="0" indent="0" algn="ctr">
              <a:buNone/>
            </a:pPr>
            <a:endParaRPr lang="en-US" sz="2000" i="1" dirty="0"/>
          </a:p>
          <a:p>
            <a:pPr marL="457200" indent="-457200">
              <a:buFont typeface="Arial" charset="0"/>
              <a:buChar char="•"/>
            </a:pPr>
            <a:endParaRPr lang="en-US" dirty="0"/>
          </a:p>
        </p:txBody>
      </p:sp>
      <p:graphicFrame>
        <p:nvGraphicFramePr>
          <p:cNvPr id="2" name="Table 1">
            <a:extLst>
              <a:ext uri="{FF2B5EF4-FFF2-40B4-BE49-F238E27FC236}">
                <a16:creationId xmlns:a16="http://schemas.microsoft.com/office/drawing/2014/main" id="{8D68A517-AAE0-E545-9745-10DA6F711D48}"/>
              </a:ext>
            </a:extLst>
          </p:cNvPr>
          <p:cNvGraphicFramePr>
            <a:graphicFrameLocks noGrp="1"/>
          </p:cNvGraphicFramePr>
          <p:nvPr>
            <p:extLst/>
          </p:nvPr>
        </p:nvGraphicFramePr>
        <p:xfrm>
          <a:off x="1824932" y="3025702"/>
          <a:ext cx="9753600" cy="2834640"/>
        </p:xfrm>
        <a:graphic>
          <a:graphicData uri="http://schemas.openxmlformats.org/drawingml/2006/table">
            <a:tbl>
              <a:tblPr firstRow="1" bandRow="1">
                <a:tableStyleId>{5C22544A-7EE6-4342-B048-85BDC9FD1C3A}</a:tableStyleId>
              </a:tblPr>
              <a:tblGrid>
                <a:gridCol w="9753600">
                  <a:extLst>
                    <a:ext uri="{9D8B030D-6E8A-4147-A177-3AD203B41FA5}">
                      <a16:colId xmlns:a16="http://schemas.microsoft.com/office/drawing/2014/main" val="89244625"/>
                    </a:ext>
                  </a:extLst>
                </a:gridCol>
              </a:tblGrid>
              <a:tr h="370840">
                <a:tc>
                  <a:txBody>
                    <a:bodyPr/>
                    <a:lstStyle/>
                    <a:p>
                      <a:r>
                        <a:rPr lang="en-US" sz="1800" b="0" dirty="0">
                          <a:latin typeface="Consolas" panose="020B0609020204030204" pitchFamily="49" charset="0"/>
                          <a:cs typeface="Consolas" panose="020B0609020204030204" pitchFamily="49" charset="0"/>
                        </a:rPr>
                        <a:t>yarn jar </a:t>
                      </a:r>
                      <a:r>
                        <a:rPr lang="en-US" sz="1800" b="0" dirty="0" err="1">
                          <a:latin typeface="Consolas" panose="020B0609020204030204" pitchFamily="49" charset="0"/>
                          <a:cs typeface="Consolas" panose="020B0609020204030204" pitchFamily="49" charset="0"/>
                        </a:rPr>
                        <a:t>hadoop</a:t>
                      </a:r>
                      <a:r>
                        <a:rPr lang="en-US" sz="1800" b="0" dirty="0">
                          <a:latin typeface="Consolas" panose="020B0609020204030204" pitchFamily="49" charset="0"/>
                          <a:cs typeface="Consolas" panose="020B0609020204030204" pitchFamily="49" charset="0"/>
                        </a:rPr>
                        <a:t>-yarn-applications-submarine-&lt;version&gt;.jar job run \</a:t>
                      </a:r>
                    </a:p>
                    <a:p>
                      <a:r>
                        <a:rPr lang="en-US" sz="1800" b="0" dirty="0">
                          <a:latin typeface="Consolas" panose="020B0609020204030204" pitchFamily="49" charset="0"/>
                          <a:cs typeface="Consolas" panose="020B0609020204030204" pitchFamily="49" charset="0"/>
                        </a:rPr>
                        <a:t> --name tf-job-001 --</a:t>
                      </a:r>
                      <a:r>
                        <a:rPr lang="en-US" sz="1800" b="0" dirty="0" err="1">
                          <a:latin typeface="Consolas" panose="020B0609020204030204" pitchFamily="49" charset="0"/>
                          <a:cs typeface="Consolas" panose="020B0609020204030204" pitchFamily="49" charset="0"/>
                        </a:rPr>
                        <a:t>docker_image</a:t>
                      </a:r>
                      <a:r>
                        <a:rPr lang="en-US" sz="1800" b="0" dirty="0">
                          <a:latin typeface="Consolas" panose="020B0609020204030204" pitchFamily="49" charset="0"/>
                          <a:cs typeface="Consolas" panose="020B0609020204030204" pitchFamily="49" charset="0"/>
                        </a:rPr>
                        <a:t> &lt;your docker image&gt; \</a:t>
                      </a:r>
                    </a:p>
                    <a:p>
                      <a:r>
                        <a:rPr lang="en-US" sz="1800" b="0" dirty="0">
                          <a:latin typeface="Consolas" panose="020B0609020204030204" pitchFamily="49" charset="0"/>
                          <a:cs typeface="Consolas" panose="020B0609020204030204" pitchFamily="49" charset="0"/>
                        </a:rPr>
                        <a:t> --</a:t>
                      </a:r>
                      <a:r>
                        <a:rPr lang="en-US" sz="1800" b="0" dirty="0" err="1">
                          <a:latin typeface="Consolas" panose="020B0609020204030204" pitchFamily="49" charset="0"/>
                          <a:cs typeface="Consolas" panose="020B0609020204030204" pitchFamily="49" charset="0"/>
                        </a:rPr>
                        <a:t>input_path</a:t>
                      </a:r>
                      <a:r>
                        <a:rPr lang="en-US" sz="1800" b="0" dirty="0">
                          <a:latin typeface="Consolas" panose="020B0609020204030204" pitchFamily="49" charset="0"/>
                          <a:cs typeface="Consolas" panose="020B0609020204030204" pitchFamily="49" charset="0"/>
                        </a:rPr>
                        <a:t> </a:t>
                      </a:r>
                      <a:r>
                        <a:rPr lang="en-US" sz="1800" b="0" dirty="0" err="1">
                          <a:latin typeface="Consolas" panose="020B0609020204030204" pitchFamily="49" charset="0"/>
                          <a:cs typeface="Consolas" panose="020B0609020204030204" pitchFamily="49" charset="0"/>
                        </a:rPr>
                        <a:t>hdfs</a:t>
                      </a:r>
                      <a:r>
                        <a:rPr lang="en-US" sz="1800" b="0" dirty="0">
                          <a:latin typeface="Consolas" panose="020B0609020204030204" pitchFamily="49" charset="0"/>
                          <a:cs typeface="Consolas" panose="020B0609020204030204" pitchFamily="49" charset="0"/>
                        </a:rPr>
                        <a:t>://default/dataset/cifar-10-data \</a:t>
                      </a:r>
                    </a:p>
                    <a:p>
                      <a:r>
                        <a:rPr lang="en-US" sz="1800" b="0" dirty="0">
                          <a:latin typeface="Consolas" panose="020B0609020204030204" pitchFamily="49" charset="0"/>
                          <a:cs typeface="Consolas" panose="020B0609020204030204" pitchFamily="49" charset="0"/>
                        </a:rPr>
                        <a:t> --</a:t>
                      </a:r>
                      <a:r>
                        <a:rPr lang="en-US" sz="1800" b="0" dirty="0" err="1">
                          <a:latin typeface="Consolas" panose="020B0609020204030204" pitchFamily="49" charset="0"/>
                          <a:cs typeface="Consolas" panose="020B0609020204030204" pitchFamily="49" charset="0"/>
                        </a:rPr>
                        <a:t>checkpoint_path</a:t>
                      </a:r>
                      <a:r>
                        <a:rPr lang="en-US" sz="1800" b="0" dirty="0">
                          <a:latin typeface="Consolas" panose="020B0609020204030204" pitchFamily="49" charset="0"/>
                          <a:cs typeface="Consolas" panose="020B0609020204030204" pitchFamily="49" charset="0"/>
                        </a:rPr>
                        <a:t> </a:t>
                      </a:r>
                      <a:r>
                        <a:rPr lang="en-US" sz="1800" b="0" dirty="0" err="1">
                          <a:latin typeface="Consolas" panose="020B0609020204030204" pitchFamily="49" charset="0"/>
                          <a:cs typeface="Consolas" panose="020B0609020204030204" pitchFamily="49" charset="0"/>
                        </a:rPr>
                        <a:t>hdfs</a:t>
                      </a:r>
                      <a:r>
                        <a:rPr lang="en-US" sz="1800" b="0" dirty="0">
                          <a:latin typeface="Consolas" panose="020B0609020204030204" pitchFamily="49" charset="0"/>
                          <a:cs typeface="Consolas" panose="020B0609020204030204" pitchFamily="49" charset="0"/>
                        </a:rPr>
                        <a:t>://default/</a:t>
                      </a:r>
                      <a:r>
                        <a:rPr lang="en-US" sz="1800" b="0" dirty="0" err="1">
                          <a:latin typeface="Consolas" panose="020B0609020204030204" pitchFamily="49" charset="0"/>
                          <a:cs typeface="Consolas" panose="020B0609020204030204" pitchFamily="49" charset="0"/>
                        </a:rPr>
                        <a:t>tmp</a:t>
                      </a:r>
                      <a:r>
                        <a:rPr lang="en-US" sz="1800" b="0" dirty="0">
                          <a:latin typeface="Consolas" panose="020B0609020204030204" pitchFamily="49" charset="0"/>
                          <a:cs typeface="Consolas" panose="020B0609020204030204" pitchFamily="49" charset="0"/>
                        </a:rPr>
                        <a:t>/cifar-10-jobdir \</a:t>
                      </a:r>
                    </a:p>
                    <a:p>
                      <a:r>
                        <a:rPr lang="en-US" sz="1800" b="0" dirty="0">
                          <a:latin typeface="Consolas" panose="020B0609020204030204" pitchFamily="49" charset="0"/>
                          <a:cs typeface="Consolas" panose="020B0609020204030204" pitchFamily="49" charset="0"/>
                        </a:rPr>
                        <a:t> </a:t>
                      </a:r>
                      <a:r>
                        <a:rPr lang="en-US" sz="1800" b="0" dirty="0">
                          <a:solidFill>
                            <a:srgbClr val="FF0000"/>
                          </a:solidFill>
                          <a:latin typeface="Consolas" panose="020B0609020204030204" pitchFamily="49" charset="0"/>
                          <a:cs typeface="Consolas" panose="020B0609020204030204" pitchFamily="49" charset="0"/>
                        </a:rPr>
                        <a:t>--</a:t>
                      </a:r>
                      <a:r>
                        <a:rPr lang="en-US" sz="1800" b="0" dirty="0" err="1">
                          <a:solidFill>
                            <a:srgbClr val="FF0000"/>
                          </a:solidFill>
                          <a:latin typeface="Consolas" panose="020B0609020204030204" pitchFamily="49" charset="0"/>
                          <a:cs typeface="Consolas" panose="020B0609020204030204" pitchFamily="49" charset="0"/>
                        </a:rPr>
                        <a:t>num_workers</a:t>
                      </a:r>
                      <a:r>
                        <a:rPr lang="en-US" sz="1800" b="0" dirty="0">
                          <a:solidFill>
                            <a:srgbClr val="FF0000"/>
                          </a:solidFill>
                          <a:latin typeface="Consolas" panose="020B0609020204030204" pitchFamily="49" charset="0"/>
                          <a:cs typeface="Consolas" panose="020B0609020204030204" pitchFamily="49" charset="0"/>
                        </a:rPr>
                        <a:t> 2</a:t>
                      </a:r>
                      <a:r>
                        <a:rPr lang="en-US" sz="1800" b="0" dirty="0">
                          <a:latin typeface="Consolas" panose="020B0609020204030204" pitchFamily="49" charset="0"/>
                          <a:cs typeface="Consolas" panose="020B0609020204030204" pitchFamily="49" charset="0"/>
                        </a:rPr>
                        <a:t> \</a:t>
                      </a:r>
                    </a:p>
                    <a:p>
                      <a:r>
                        <a:rPr lang="en-US" sz="1800" b="0" dirty="0">
                          <a:latin typeface="Consolas" panose="020B0609020204030204" pitchFamily="49" charset="0"/>
                          <a:cs typeface="Consolas" panose="020B0609020204030204" pitchFamily="49" charset="0"/>
                        </a:rPr>
                        <a:t> --</a:t>
                      </a:r>
                      <a:r>
                        <a:rPr lang="en-US" sz="1800" b="0" dirty="0" err="1">
                          <a:latin typeface="Consolas" panose="020B0609020204030204" pitchFamily="49" charset="0"/>
                          <a:cs typeface="Consolas" panose="020B0609020204030204" pitchFamily="49" charset="0"/>
                        </a:rPr>
                        <a:t>worker_resources</a:t>
                      </a:r>
                      <a:r>
                        <a:rPr lang="en-US" sz="1800" b="0" dirty="0">
                          <a:latin typeface="Consolas" panose="020B0609020204030204" pitchFamily="49" charset="0"/>
                          <a:cs typeface="Consolas" panose="020B0609020204030204" pitchFamily="49" charset="0"/>
                        </a:rPr>
                        <a:t> memory=8G,vcores=2,</a:t>
                      </a:r>
                      <a:r>
                        <a:rPr lang="en-US" sz="1800" b="0" dirty="0">
                          <a:solidFill>
                            <a:srgbClr val="FF0000"/>
                          </a:solidFill>
                          <a:latin typeface="Consolas" panose="020B0609020204030204" pitchFamily="49" charset="0"/>
                          <a:cs typeface="Consolas" panose="020B0609020204030204" pitchFamily="49" charset="0"/>
                        </a:rPr>
                        <a:t>gpu=2</a:t>
                      </a:r>
                      <a:r>
                        <a:rPr lang="en-US" sz="1800" b="0" dirty="0">
                          <a:latin typeface="Consolas" panose="020B0609020204030204" pitchFamily="49" charset="0"/>
                          <a:cs typeface="Consolas" panose="020B0609020204030204" pitchFamily="49" charset="0"/>
                        </a:rPr>
                        <a:t> \</a:t>
                      </a:r>
                    </a:p>
                    <a:p>
                      <a:r>
                        <a:rPr lang="en-US" sz="1800" b="0" dirty="0">
                          <a:latin typeface="Consolas" panose="020B0609020204030204" pitchFamily="49" charset="0"/>
                          <a:cs typeface="Consolas" panose="020B0609020204030204" pitchFamily="49" charset="0"/>
                        </a:rPr>
                        <a:t> --</a:t>
                      </a:r>
                      <a:r>
                        <a:rPr lang="en-US" sz="1800" b="0" dirty="0" err="1">
                          <a:latin typeface="Consolas" panose="020B0609020204030204" pitchFamily="49" charset="0"/>
                          <a:cs typeface="Consolas" panose="020B0609020204030204" pitchFamily="49" charset="0"/>
                        </a:rPr>
                        <a:t>worker_launch_cmd</a:t>
                      </a:r>
                      <a:r>
                        <a:rPr lang="en-US" sz="1800" b="0" dirty="0">
                          <a:latin typeface="Consolas" panose="020B0609020204030204" pitchFamily="49" charset="0"/>
                          <a:cs typeface="Consolas" panose="020B0609020204030204" pitchFamily="49" charset="0"/>
                        </a:rPr>
                        <a:t> "</a:t>
                      </a:r>
                      <a:r>
                        <a:rPr lang="en-US" sz="1800" b="0" dirty="0" err="1">
                          <a:latin typeface="Consolas" panose="020B0609020204030204" pitchFamily="49" charset="0"/>
                          <a:cs typeface="Consolas" panose="020B0609020204030204" pitchFamily="49" charset="0"/>
                        </a:rPr>
                        <a:t>cmd</a:t>
                      </a:r>
                      <a:r>
                        <a:rPr lang="en-US" sz="1800" b="0" dirty="0">
                          <a:latin typeface="Consolas" panose="020B0609020204030204" pitchFamily="49" charset="0"/>
                          <a:cs typeface="Consolas" panose="020B0609020204030204" pitchFamily="49" charset="0"/>
                        </a:rPr>
                        <a:t> for worker ..." \</a:t>
                      </a:r>
                    </a:p>
                    <a:p>
                      <a:r>
                        <a:rPr lang="en-US" sz="1800" b="0" dirty="0">
                          <a:latin typeface="Consolas" panose="020B0609020204030204" pitchFamily="49" charset="0"/>
                          <a:cs typeface="Consolas" panose="020B0609020204030204" pitchFamily="49" charset="0"/>
                        </a:rPr>
                        <a:t> </a:t>
                      </a:r>
                      <a:r>
                        <a:rPr lang="en-US" sz="1800" b="0" dirty="0">
                          <a:solidFill>
                            <a:srgbClr val="FF0000"/>
                          </a:solidFill>
                          <a:latin typeface="Consolas" panose="020B0609020204030204" pitchFamily="49" charset="0"/>
                          <a:cs typeface="Consolas" panose="020B0609020204030204" pitchFamily="49" charset="0"/>
                        </a:rPr>
                        <a:t>--</a:t>
                      </a:r>
                      <a:r>
                        <a:rPr lang="en-US" sz="1800" b="0" dirty="0" err="1">
                          <a:solidFill>
                            <a:srgbClr val="FF0000"/>
                          </a:solidFill>
                          <a:latin typeface="Consolas" panose="020B0609020204030204" pitchFamily="49" charset="0"/>
                          <a:cs typeface="Consolas" panose="020B0609020204030204" pitchFamily="49" charset="0"/>
                        </a:rPr>
                        <a:t>num_ps</a:t>
                      </a:r>
                      <a:r>
                        <a:rPr lang="en-US" sz="1800" b="0" dirty="0">
                          <a:solidFill>
                            <a:srgbClr val="FF0000"/>
                          </a:solidFill>
                          <a:latin typeface="Consolas" panose="020B0609020204030204" pitchFamily="49" charset="0"/>
                          <a:cs typeface="Consolas" panose="020B0609020204030204" pitchFamily="49" charset="0"/>
                        </a:rPr>
                        <a:t> 2 </a:t>
                      </a:r>
                      <a:r>
                        <a:rPr lang="en-US" sz="1800" b="0" dirty="0">
                          <a:latin typeface="Consolas" panose="020B0609020204030204" pitchFamily="49" charset="0"/>
                          <a:cs typeface="Consolas" panose="020B0609020204030204" pitchFamily="49" charset="0"/>
                        </a:rPr>
                        <a:t>\</a:t>
                      </a:r>
                    </a:p>
                    <a:p>
                      <a:r>
                        <a:rPr lang="en-US" sz="1800" b="0" dirty="0">
                          <a:latin typeface="Consolas" panose="020B0609020204030204" pitchFamily="49" charset="0"/>
                          <a:cs typeface="Consolas" panose="020B0609020204030204" pitchFamily="49" charset="0"/>
                        </a:rPr>
                        <a:t> --</a:t>
                      </a:r>
                      <a:r>
                        <a:rPr lang="en-US" sz="1800" b="0" dirty="0" err="1">
                          <a:latin typeface="Consolas" panose="020B0609020204030204" pitchFamily="49" charset="0"/>
                          <a:cs typeface="Consolas" panose="020B0609020204030204" pitchFamily="49" charset="0"/>
                        </a:rPr>
                        <a:t>ps_resources</a:t>
                      </a:r>
                      <a:r>
                        <a:rPr lang="en-US" sz="1800" b="0" dirty="0">
                          <a:latin typeface="Consolas" panose="020B0609020204030204" pitchFamily="49" charset="0"/>
                          <a:cs typeface="Consolas" panose="020B0609020204030204" pitchFamily="49" charset="0"/>
                        </a:rPr>
                        <a:t> memory=4G,vcores=2,</a:t>
                      </a:r>
                      <a:r>
                        <a:rPr lang="en-US" sz="1800" b="0" dirty="0">
                          <a:solidFill>
                            <a:srgbClr val="FF0000"/>
                          </a:solidFill>
                          <a:latin typeface="Consolas" panose="020B0609020204030204" pitchFamily="49" charset="0"/>
                          <a:cs typeface="Consolas" panose="020B0609020204030204" pitchFamily="49" charset="0"/>
                        </a:rPr>
                        <a:t>gpu=0 </a:t>
                      </a:r>
                      <a:r>
                        <a:rPr lang="en-US" sz="1800" b="0" dirty="0">
                          <a:latin typeface="Consolas" panose="020B0609020204030204" pitchFamily="49" charset="0"/>
                          <a:cs typeface="Consolas" panose="020B0609020204030204" pitchFamily="49" charset="0"/>
                        </a:rPr>
                        <a:t>\</a:t>
                      </a:r>
                    </a:p>
                    <a:p>
                      <a:r>
                        <a:rPr lang="en-US" sz="1800" b="0" dirty="0">
                          <a:latin typeface="Consolas" panose="020B0609020204030204" pitchFamily="49" charset="0"/>
                          <a:cs typeface="Consolas" panose="020B0609020204030204" pitchFamily="49" charset="0"/>
                        </a:rPr>
                        <a:t> --</a:t>
                      </a:r>
                      <a:r>
                        <a:rPr lang="en-US" sz="1800" b="0" dirty="0" err="1">
                          <a:latin typeface="Consolas" panose="020B0609020204030204" pitchFamily="49" charset="0"/>
                          <a:cs typeface="Consolas" panose="020B0609020204030204" pitchFamily="49" charset="0"/>
                        </a:rPr>
                        <a:t>ps_launch_cmd</a:t>
                      </a:r>
                      <a:r>
                        <a:rPr lang="en-US" sz="1800" b="0" dirty="0">
                          <a:latin typeface="Consolas" panose="020B0609020204030204" pitchFamily="49" charset="0"/>
                          <a:cs typeface="Consolas" panose="020B0609020204030204" pitchFamily="49" charset="0"/>
                        </a:rPr>
                        <a:t> "</a:t>
                      </a:r>
                      <a:r>
                        <a:rPr lang="en-US" sz="1800" b="0" dirty="0" err="1">
                          <a:latin typeface="Consolas" panose="020B0609020204030204" pitchFamily="49" charset="0"/>
                          <a:cs typeface="Consolas" panose="020B0609020204030204" pitchFamily="49" charset="0"/>
                        </a:rPr>
                        <a:t>cmd</a:t>
                      </a:r>
                      <a:r>
                        <a:rPr lang="en-US" sz="1800" b="0" dirty="0">
                          <a:latin typeface="Consolas" panose="020B0609020204030204" pitchFamily="49" charset="0"/>
                          <a:cs typeface="Consolas" panose="020B0609020204030204" pitchFamily="49" charset="0"/>
                        </a:rPr>
                        <a:t> for </a:t>
                      </a:r>
                      <a:r>
                        <a:rPr lang="en-US" sz="1800" b="0" dirty="0" err="1">
                          <a:latin typeface="Consolas" panose="020B0609020204030204" pitchFamily="49" charset="0"/>
                          <a:cs typeface="Consolas" panose="020B0609020204030204" pitchFamily="49" charset="0"/>
                        </a:rPr>
                        <a:t>ps</a:t>
                      </a:r>
                      <a:r>
                        <a:rPr lang="en-US" sz="1800" b="0" dirty="0">
                          <a:latin typeface="Consolas" panose="020B0609020204030204" pitchFamily="49" charset="0"/>
                          <a:cs typeface="Consolas" panose="020B0609020204030204" pitchFamily="49" charset="0"/>
                        </a:rPr>
                        <a:t>"</a:t>
                      </a:r>
                    </a:p>
                  </a:txBody>
                  <a:tcPr>
                    <a:solidFill>
                      <a:schemeClr val="accent1">
                        <a:lumMod val="40000"/>
                        <a:lumOff val="60000"/>
                      </a:schemeClr>
                    </a:solidFill>
                  </a:tcPr>
                </a:tc>
                <a:extLst>
                  <a:ext uri="{0D108BD9-81ED-4DB2-BD59-A6C34878D82A}">
                    <a16:rowId xmlns:a16="http://schemas.microsoft.com/office/drawing/2014/main" val="3473009538"/>
                  </a:ext>
                </a:extLst>
              </a:tr>
            </a:tbl>
          </a:graphicData>
        </a:graphic>
      </p:graphicFrame>
      <p:pic>
        <p:nvPicPr>
          <p:cNvPr id="3" name="Picture 2">
            <a:extLst>
              <a:ext uri="{FF2B5EF4-FFF2-40B4-BE49-F238E27FC236}">
                <a16:creationId xmlns:a16="http://schemas.microsoft.com/office/drawing/2014/main" id="{3EAC43F1-6BCF-9E41-9CCF-05B2B8B3CD7D}"/>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070409" y="6537960"/>
            <a:ext cx="3687703" cy="612349"/>
          </a:xfrm>
          <a:prstGeom prst="rect">
            <a:avLst/>
          </a:prstGeom>
        </p:spPr>
      </p:pic>
    </p:spTree>
    <p:extLst>
      <p:ext uri="{BB962C8B-B14F-4D97-AF65-F5344CB8AC3E}">
        <p14:creationId xmlns:p14="http://schemas.microsoft.com/office/powerpoint/2010/main" val="1768525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1B8BFCF-34F5-A842-9D98-1AEE49C9C792}"/>
              </a:ext>
            </a:extLst>
          </p:cNvPr>
          <p:cNvSpPr>
            <a:spLocks noGrp="1"/>
          </p:cNvSpPr>
          <p:nvPr>
            <p:ph type="ctrTitle"/>
          </p:nvPr>
        </p:nvSpPr>
        <p:spPr/>
        <p:txBody>
          <a:bodyPr/>
          <a:lstStyle/>
          <a:p>
            <a:r>
              <a:rPr lang="en-US" b="0" dirty="0">
                <a:solidFill>
                  <a:srgbClr val="00B050"/>
                </a:solidFill>
                <a:latin typeface="Consolas" panose="020B0609020204030204" pitchFamily="49" charset="0"/>
                <a:cs typeface="Consolas" panose="020B0609020204030204" pitchFamily="49" charset="0"/>
              </a:rPr>
              <a:t>{Submarine}</a:t>
            </a:r>
            <a:r>
              <a:rPr lang="en-US" b="0" dirty="0">
                <a:solidFill>
                  <a:srgbClr val="00B050"/>
                </a:solidFill>
              </a:rPr>
              <a:t> – </a:t>
            </a:r>
            <a:r>
              <a:rPr lang="en-US" dirty="0"/>
              <a:t>“View your jobs history like a king/queen”</a:t>
            </a:r>
          </a:p>
        </p:txBody>
      </p:sp>
      <p:sp>
        <p:nvSpPr>
          <p:cNvPr id="7" name="Content Placeholder 5">
            <a:extLst>
              <a:ext uri="{FF2B5EF4-FFF2-40B4-BE49-F238E27FC236}">
                <a16:creationId xmlns:a16="http://schemas.microsoft.com/office/drawing/2014/main" id="{1BDEF08B-BD30-3445-8536-B0F1201377CD}"/>
              </a:ext>
            </a:extLst>
          </p:cNvPr>
          <p:cNvSpPr txBox="1">
            <a:spLocks/>
          </p:cNvSpPr>
          <p:nvPr/>
        </p:nvSpPr>
        <p:spPr>
          <a:xfrm>
            <a:off x="841494" y="1680210"/>
            <a:ext cx="13026906" cy="4857750"/>
          </a:xfrm>
          <a:prstGeom prst="rect">
            <a:avLst/>
          </a:prstGeom>
        </p:spPr>
        <p:txBody>
          <a:bodyPr vert="horz" lIns="0" tIns="0" rIns="0" bIns="0" rtlCol="0">
            <a:noAutofit/>
          </a:bodyPr>
          <a:lstStyle>
            <a:lvl1pPr marL="411480" indent="-411480" algn="l" defTabSz="548640" rtl="0" eaLnBrk="1" fontAlgn="base" hangingPunct="1">
              <a:lnSpc>
                <a:spcPct val="90000"/>
              </a:lnSpc>
              <a:spcBef>
                <a:spcPts val="1800"/>
              </a:spcBef>
              <a:spcAft>
                <a:spcPct val="0"/>
              </a:spcAft>
              <a:buClr>
                <a:schemeClr val="accent1"/>
              </a:buClr>
              <a:buSzPct val="110000"/>
              <a:buFont typeface="Arial" panose="020B0604020202020204" pitchFamily="34" charset="0"/>
              <a:buChar char="•"/>
              <a:defRPr sz="2800" kern="1200">
                <a:solidFill>
                  <a:schemeClr val="tx1"/>
                </a:solidFill>
                <a:latin typeface="+mn-lt"/>
                <a:ea typeface="ヒラギノ角ゴ Pro W3" charset="-128"/>
                <a:cs typeface="ヒラギノ角ゴ Pro W3" charset="-128"/>
              </a:defRPr>
            </a:lvl1pPr>
            <a:lvl2pPr marL="891540" indent="-342900" algn="l" defTabSz="548640" rtl="0" eaLnBrk="1" fontAlgn="base" hangingPunct="1">
              <a:lnSpc>
                <a:spcPct val="90000"/>
              </a:lnSpc>
              <a:spcBef>
                <a:spcPts val="600"/>
              </a:spcBef>
              <a:spcAft>
                <a:spcPct val="0"/>
              </a:spcAft>
              <a:buClr>
                <a:schemeClr val="accent1"/>
              </a:buClr>
              <a:buSzPct val="110000"/>
              <a:buFont typeface="Arial" panose="020B0604020202020204" pitchFamily="34" charset="0"/>
              <a:buChar char="•"/>
              <a:defRPr sz="2400" kern="1200">
                <a:solidFill>
                  <a:schemeClr val="tx1"/>
                </a:solidFill>
                <a:latin typeface="+mn-lt"/>
                <a:ea typeface="ヒラギノ角ゴ Pro W3" charset="-128"/>
                <a:cs typeface="ヒラギノ角ゴ Pro W3" charset="-128"/>
              </a:defRPr>
            </a:lvl2pPr>
            <a:lvl3pPr marL="1371600" indent="-274320" algn="l" defTabSz="548640" rtl="0" eaLnBrk="1" fontAlgn="base" hangingPunct="1">
              <a:spcBef>
                <a:spcPct val="20000"/>
              </a:spcBef>
              <a:spcAft>
                <a:spcPct val="0"/>
              </a:spcAft>
              <a:buFont typeface="Arial" charset="0"/>
              <a:buChar char="•"/>
              <a:defRPr sz="2800" kern="1200">
                <a:solidFill>
                  <a:schemeClr val="tx1"/>
                </a:solidFill>
                <a:latin typeface="+mn-lt"/>
                <a:ea typeface="ヒラギノ角ゴ Pro W3" charset="-128"/>
                <a:cs typeface="ヒラギノ角ゴ Pro W3" charset="-128"/>
              </a:defRPr>
            </a:lvl3pPr>
            <a:lvl4pPr marL="1920240" indent="-274320" algn="l" defTabSz="548640" rtl="0" eaLnBrk="1" fontAlgn="base" hangingPunct="1">
              <a:spcBef>
                <a:spcPct val="20000"/>
              </a:spcBef>
              <a:spcAft>
                <a:spcPct val="0"/>
              </a:spcAft>
              <a:buFont typeface="Arial" charset="0"/>
              <a:buChar char="–"/>
              <a:defRPr sz="2800" kern="1200">
                <a:solidFill>
                  <a:schemeClr val="tx1"/>
                </a:solidFill>
                <a:latin typeface="+mn-lt"/>
                <a:ea typeface="ヒラギノ角ゴ Pro W3" charset="-128"/>
                <a:cs typeface="ヒラギノ角ゴ Pro W3" charset="-128"/>
              </a:defRPr>
            </a:lvl4pPr>
            <a:lvl5pPr marL="2468880" indent="-274320" algn="l" defTabSz="548640" rtl="0" eaLnBrk="1" fontAlgn="base" hangingPunct="1">
              <a:spcBef>
                <a:spcPct val="20000"/>
              </a:spcBef>
              <a:spcAft>
                <a:spcPct val="0"/>
              </a:spcAft>
              <a:buFont typeface="Arial" charset="0"/>
              <a:buChar char="»"/>
              <a:defRPr sz="2800" kern="1200">
                <a:solidFill>
                  <a:schemeClr val="tx1"/>
                </a:solidFill>
                <a:latin typeface="+mn-lt"/>
                <a:ea typeface="ヒラギノ角ゴ Pro W3" charset="-128"/>
                <a:cs typeface="ヒラギノ角ゴ Pro W3" charset="-128"/>
              </a:defRPr>
            </a:lvl5pPr>
            <a:lvl6pPr marL="3017520" indent="-274320" algn="l" defTabSz="548640" rtl="0" eaLnBrk="1" latinLnBrk="0" hangingPunct="1">
              <a:spcBef>
                <a:spcPct val="20000"/>
              </a:spcBef>
              <a:buFont typeface="Arial"/>
              <a:buChar char="•"/>
              <a:defRPr sz="2400" kern="1200">
                <a:solidFill>
                  <a:schemeClr val="tx1"/>
                </a:solidFill>
                <a:latin typeface="+mn-lt"/>
                <a:ea typeface="+mn-ea"/>
                <a:cs typeface="+mn-cs"/>
              </a:defRPr>
            </a:lvl6pPr>
            <a:lvl7pPr marL="3566160" indent="-274320" algn="l" defTabSz="548640" rtl="0" eaLnBrk="1" latinLnBrk="0" hangingPunct="1">
              <a:spcBef>
                <a:spcPct val="20000"/>
              </a:spcBef>
              <a:buFont typeface="Arial"/>
              <a:buChar char="•"/>
              <a:defRPr sz="2400" kern="1200">
                <a:solidFill>
                  <a:schemeClr val="tx1"/>
                </a:solidFill>
                <a:latin typeface="+mn-lt"/>
                <a:ea typeface="+mn-ea"/>
                <a:cs typeface="+mn-cs"/>
              </a:defRPr>
            </a:lvl7pPr>
            <a:lvl8pPr marL="4114800" indent="-274320" algn="l" defTabSz="548640" rtl="0" eaLnBrk="1" latinLnBrk="0" hangingPunct="1">
              <a:spcBef>
                <a:spcPct val="20000"/>
              </a:spcBef>
              <a:buFont typeface="Arial"/>
              <a:buChar char="•"/>
              <a:defRPr sz="2400" kern="1200">
                <a:solidFill>
                  <a:schemeClr val="tx1"/>
                </a:solidFill>
                <a:latin typeface="+mn-lt"/>
                <a:ea typeface="+mn-ea"/>
                <a:cs typeface="+mn-cs"/>
              </a:defRPr>
            </a:lvl8pPr>
            <a:lvl9pPr marL="4663440" indent="-274320" algn="l" defTabSz="548640" rtl="0" eaLnBrk="1" latinLnBrk="0" hangingPunct="1">
              <a:spcBef>
                <a:spcPct val="20000"/>
              </a:spcBef>
              <a:buFont typeface="Arial"/>
              <a:buChar char="•"/>
              <a:defRPr sz="2400" kern="1200">
                <a:solidFill>
                  <a:schemeClr val="tx1"/>
                </a:solidFill>
                <a:latin typeface="+mn-lt"/>
                <a:ea typeface="+mn-ea"/>
                <a:cs typeface="+mn-cs"/>
              </a:defRPr>
            </a:lvl9pPr>
          </a:lstStyle>
          <a:p>
            <a:pPr marL="457200" indent="-457200">
              <a:buFont typeface="Arial" charset="0"/>
              <a:buChar char="•"/>
            </a:pPr>
            <a:r>
              <a:rPr lang="en-US" dirty="0"/>
              <a:t>Run a service to monitor all TF job’s training progress in one </a:t>
            </a:r>
            <a:r>
              <a:rPr lang="en-US" dirty="0" err="1"/>
              <a:t>tensorboard</a:t>
            </a:r>
            <a:r>
              <a:rPr lang="en-US" dirty="0"/>
              <a:t> dashboard </a:t>
            </a:r>
            <a:r>
              <a:rPr lang="en-US" b="1" dirty="0"/>
              <a:t>with one command</a:t>
            </a:r>
            <a:r>
              <a:rPr lang="en-US" dirty="0"/>
              <a:t>.</a:t>
            </a:r>
          </a:p>
          <a:p>
            <a:pPr marL="457200" indent="-457200">
              <a:buFont typeface="Arial" charset="0"/>
              <a:buChar char="•"/>
            </a:pPr>
            <a:endParaRPr lang="en-US" dirty="0"/>
          </a:p>
          <a:p>
            <a:pPr marL="457200" indent="-457200">
              <a:buFont typeface="Arial" charset="0"/>
              <a:buChar char="•"/>
            </a:pPr>
            <a:endParaRPr lang="en-US" dirty="0"/>
          </a:p>
          <a:p>
            <a:pPr marL="457200" indent="-457200">
              <a:buFont typeface="Arial" charset="0"/>
              <a:buChar char="•"/>
            </a:pPr>
            <a:endParaRPr lang="en-US" dirty="0"/>
          </a:p>
          <a:p>
            <a:pPr marL="457200" indent="-457200">
              <a:buFont typeface="Arial" charset="0"/>
              <a:buChar char="•"/>
            </a:pPr>
            <a:endParaRPr lang="en-US" dirty="0"/>
          </a:p>
          <a:p>
            <a:pPr marL="457200" indent="-457200">
              <a:buFont typeface="Arial" charset="0"/>
              <a:buChar char="•"/>
            </a:pPr>
            <a:endParaRPr lang="en-US" dirty="0"/>
          </a:p>
          <a:p>
            <a:pPr marL="0" indent="0" algn="ctr">
              <a:buNone/>
            </a:pPr>
            <a:endParaRPr lang="en-US" sz="2000" i="1" dirty="0"/>
          </a:p>
          <a:p>
            <a:pPr marL="457200" indent="-457200">
              <a:buFont typeface="Arial" charset="0"/>
              <a:buChar char="•"/>
            </a:pPr>
            <a:endParaRPr lang="en-US" dirty="0"/>
          </a:p>
        </p:txBody>
      </p:sp>
      <p:graphicFrame>
        <p:nvGraphicFramePr>
          <p:cNvPr id="2" name="Table 1">
            <a:extLst>
              <a:ext uri="{FF2B5EF4-FFF2-40B4-BE49-F238E27FC236}">
                <a16:creationId xmlns:a16="http://schemas.microsoft.com/office/drawing/2014/main" id="{8D68A517-AAE0-E545-9745-10DA6F711D48}"/>
              </a:ext>
            </a:extLst>
          </p:cNvPr>
          <p:cNvGraphicFramePr>
            <a:graphicFrameLocks noGrp="1"/>
          </p:cNvGraphicFramePr>
          <p:nvPr>
            <p:extLst/>
          </p:nvPr>
        </p:nvGraphicFramePr>
        <p:xfrm>
          <a:off x="1596332" y="2668514"/>
          <a:ext cx="9753600" cy="914400"/>
        </p:xfrm>
        <a:graphic>
          <a:graphicData uri="http://schemas.openxmlformats.org/drawingml/2006/table">
            <a:tbl>
              <a:tblPr firstRow="1" bandRow="1">
                <a:tableStyleId>{5C22544A-7EE6-4342-B048-85BDC9FD1C3A}</a:tableStyleId>
              </a:tblPr>
              <a:tblGrid>
                <a:gridCol w="9753600">
                  <a:extLst>
                    <a:ext uri="{9D8B030D-6E8A-4147-A177-3AD203B41FA5}">
                      <a16:colId xmlns:a16="http://schemas.microsoft.com/office/drawing/2014/main" val="89244625"/>
                    </a:ext>
                  </a:extLst>
                </a:gridCol>
              </a:tblGrid>
              <a:tr h="370840">
                <a:tc>
                  <a:txBody>
                    <a:bodyPr/>
                    <a:lstStyle/>
                    <a:p>
                      <a:r>
                        <a:rPr lang="en-US" sz="1800" b="0" dirty="0">
                          <a:latin typeface="Consolas" panose="020B0609020204030204" pitchFamily="49" charset="0"/>
                          <a:cs typeface="Consolas" panose="020B0609020204030204" pitchFamily="49" charset="0"/>
                        </a:rPr>
                        <a:t>yarn jar </a:t>
                      </a:r>
                      <a:r>
                        <a:rPr lang="en-US" sz="1800" b="0" dirty="0" err="1">
                          <a:latin typeface="Consolas" panose="020B0609020204030204" pitchFamily="49" charset="0"/>
                          <a:cs typeface="Consolas" panose="020B0609020204030204" pitchFamily="49" charset="0"/>
                        </a:rPr>
                        <a:t>hadoop</a:t>
                      </a:r>
                      <a:r>
                        <a:rPr lang="en-US" sz="1800" b="0" dirty="0">
                          <a:latin typeface="Consolas" panose="020B0609020204030204" pitchFamily="49" charset="0"/>
                          <a:cs typeface="Consolas" panose="020B0609020204030204" pitchFamily="49" charset="0"/>
                        </a:rPr>
                        <a:t>-yarn-applications-submarine-&lt;version&gt;.jar job run \</a:t>
                      </a:r>
                    </a:p>
                    <a:p>
                      <a:r>
                        <a:rPr lang="en-US" sz="1800" b="0" dirty="0">
                          <a:latin typeface="Consolas" panose="020B0609020204030204" pitchFamily="49" charset="0"/>
                          <a:cs typeface="Consolas" panose="020B0609020204030204" pitchFamily="49" charset="0"/>
                        </a:rPr>
                        <a:t> --name tensorboard-service-001 --</a:t>
                      </a:r>
                      <a:r>
                        <a:rPr lang="en-US" sz="1800" b="0" dirty="0" err="1">
                          <a:latin typeface="Consolas" panose="020B0609020204030204" pitchFamily="49" charset="0"/>
                          <a:cs typeface="Consolas" panose="020B0609020204030204" pitchFamily="49" charset="0"/>
                        </a:rPr>
                        <a:t>docker_image</a:t>
                      </a:r>
                      <a:r>
                        <a:rPr lang="en-US" sz="1800" b="0" dirty="0">
                          <a:latin typeface="Consolas" panose="020B0609020204030204" pitchFamily="49" charset="0"/>
                          <a:cs typeface="Consolas" panose="020B0609020204030204" pitchFamily="49" charset="0"/>
                        </a:rPr>
                        <a:t> &lt;your docker image&gt; \</a:t>
                      </a:r>
                    </a:p>
                    <a:p>
                      <a:r>
                        <a:rPr lang="en-US" sz="1800" b="1" dirty="0">
                          <a:solidFill>
                            <a:srgbClr val="FF0000"/>
                          </a:solidFill>
                          <a:latin typeface="Consolas" panose="020B0609020204030204" pitchFamily="49" charset="0"/>
                          <a:cs typeface="Consolas" panose="020B0609020204030204" pitchFamily="49" charset="0"/>
                        </a:rPr>
                        <a:t> --</a:t>
                      </a:r>
                      <a:r>
                        <a:rPr lang="en-US" sz="1800" b="1" dirty="0" err="1">
                          <a:solidFill>
                            <a:srgbClr val="FF0000"/>
                          </a:solidFill>
                          <a:latin typeface="Consolas" panose="020B0609020204030204" pitchFamily="49" charset="0"/>
                          <a:cs typeface="Consolas" panose="020B0609020204030204" pitchFamily="49" charset="0"/>
                        </a:rPr>
                        <a:t>tensorboard</a:t>
                      </a:r>
                      <a:endParaRPr lang="en-US" sz="1800" b="1" dirty="0">
                        <a:solidFill>
                          <a:srgbClr val="FF0000"/>
                        </a:solidFill>
                        <a:latin typeface="Consolas" panose="020B0609020204030204" pitchFamily="49" charset="0"/>
                        <a:cs typeface="Consolas" panose="020B0609020204030204" pitchFamily="49" charset="0"/>
                      </a:endParaRPr>
                    </a:p>
                  </a:txBody>
                  <a:tcPr>
                    <a:solidFill>
                      <a:schemeClr val="accent1">
                        <a:lumMod val="40000"/>
                        <a:lumOff val="60000"/>
                      </a:schemeClr>
                    </a:solidFill>
                  </a:tcPr>
                </a:tc>
                <a:extLst>
                  <a:ext uri="{0D108BD9-81ED-4DB2-BD59-A6C34878D82A}">
                    <a16:rowId xmlns:a16="http://schemas.microsoft.com/office/drawing/2014/main" val="3473009538"/>
                  </a:ext>
                </a:extLst>
              </a:tr>
            </a:tbl>
          </a:graphicData>
        </a:graphic>
      </p:graphicFrame>
      <p:pic>
        <p:nvPicPr>
          <p:cNvPr id="3" name="Picture 2">
            <a:extLst>
              <a:ext uri="{FF2B5EF4-FFF2-40B4-BE49-F238E27FC236}">
                <a16:creationId xmlns:a16="http://schemas.microsoft.com/office/drawing/2014/main" id="{35B2F650-2BA8-8546-B491-EA02167FC105}"/>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875308" y="4188939"/>
            <a:ext cx="2497168" cy="2768438"/>
          </a:xfrm>
          <a:prstGeom prst="rect">
            <a:avLst/>
          </a:prstGeom>
        </p:spPr>
      </p:pic>
    </p:spTree>
    <p:extLst>
      <p:ext uri="{BB962C8B-B14F-4D97-AF65-F5344CB8AC3E}">
        <p14:creationId xmlns:p14="http://schemas.microsoft.com/office/powerpoint/2010/main" val="2561369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FB996-1F84-674F-8CAE-75841D75E9F1}"/>
              </a:ext>
            </a:extLst>
          </p:cNvPr>
          <p:cNvSpPr>
            <a:spLocks noGrp="1"/>
          </p:cNvSpPr>
          <p:nvPr>
            <p:ph type="ctrTitle"/>
          </p:nvPr>
        </p:nvSpPr>
        <p:spPr/>
        <p:txBody>
          <a:bodyPr/>
          <a:lstStyle/>
          <a:p>
            <a:r>
              <a:rPr lang="en-US" dirty="0"/>
              <a:t>Agenda</a:t>
            </a:r>
          </a:p>
        </p:txBody>
      </p:sp>
      <p:sp>
        <p:nvSpPr>
          <p:cNvPr id="4" name="Text Placeholder 13">
            <a:extLst>
              <a:ext uri="{FF2B5EF4-FFF2-40B4-BE49-F238E27FC236}">
                <a16:creationId xmlns:a16="http://schemas.microsoft.com/office/drawing/2014/main" id="{95F8EA0D-D56C-4440-8EE3-901C7828AA53}"/>
              </a:ext>
            </a:extLst>
          </p:cNvPr>
          <p:cNvSpPr txBox="1">
            <a:spLocks/>
          </p:cNvSpPr>
          <p:nvPr/>
        </p:nvSpPr>
        <p:spPr>
          <a:xfrm>
            <a:off x="830263" y="1794933"/>
            <a:ext cx="13190537" cy="5266266"/>
          </a:xfrm>
          <a:prstGeom prst="rect">
            <a:avLst/>
          </a:prstGeom>
        </p:spPr>
        <p:txBody>
          <a:bodyPr numCol="1"/>
          <a:lstStyle>
            <a:lvl1pPr marL="411480" indent="-411480" algn="l" defTabSz="548640" rtl="0" eaLnBrk="1" fontAlgn="base" hangingPunct="1">
              <a:lnSpc>
                <a:spcPct val="90000"/>
              </a:lnSpc>
              <a:spcBef>
                <a:spcPts val="1200"/>
              </a:spcBef>
              <a:spcAft>
                <a:spcPct val="0"/>
              </a:spcAft>
              <a:buClr>
                <a:schemeClr val="accent1"/>
              </a:buClr>
              <a:buSzPct val="110000"/>
              <a:buFont typeface="Arial" panose="020B0604020202020204" pitchFamily="34" charset="0"/>
              <a:buChar char="•"/>
              <a:defRPr sz="2800" kern="1200">
                <a:solidFill>
                  <a:schemeClr val="tx1"/>
                </a:solidFill>
                <a:latin typeface="+mn-lt"/>
                <a:ea typeface="ヒラギノ角ゴ Pro W3" charset="-128"/>
                <a:cs typeface="ヒラギノ角ゴ Pro W3" charset="-128"/>
              </a:defRPr>
            </a:lvl1pPr>
            <a:lvl2pPr marL="891540" indent="-342900" algn="l" defTabSz="548640" rtl="0" eaLnBrk="1" fontAlgn="base" hangingPunct="1">
              <a:lnSpc>
                <a:spcPct val="90000"/>
              </a:lnSpc>
              <a:spcBef>
                <a:spcPts val="600"/>
              </a:spcBef>
              <a:spcAft>
                <a:spcPct val="0"/>
              </a:spcAft>
              <a:buClr>
                <a:schemeClr val="accent1"/>
              </a:buClr>
              <a:buSzPct val="110000"/>
              <a:buFont typeface="Arial" panose="020B0604020202020204" pitchFamily="34" charset="0"/>
              <a:buChar char="•"/>
              <a:defRPr sz="2400" kern="1200">
                <a:solidFill>
                  <a:schemeClr val="tx1"/>
                </a:solidFill>
                <a:latin typeface="+mn-lt"/>
                <a:ea typeface="ヒラギノ角ゴ Pro W3" charset="-128"/>
                <a:cs typeface="ヒラギノ角ゴ Pro W3" charset="-128"/>
              </a:defRPr>
            </a:lvl2pPr>
            <a:lvl3pPr marL="1371600" indent="-274320" algn="l" defTabSz="548640" rtl="0" eaLnBrk="1" fontAlgn="base" hangingPunct="1">
              <a:spcBef>
                <a:spcPct val="20000"/>
              </a:spcBef>
              <a:spcAft>
                <a:spcPct val="0"/>
              </a:spcAft>
              <a:buFont typeface="Arial" charset="0"/>
              <a:buChar char="•"/>
              <a:defRPr sz="2800" kern="1200">
                <a:solidFill>
                  <a:schemeClr val="tx1"/>
                </a:solidFill>
                <a:latin typeface="+mn-lt"/>
                <a:ea typeface="ヒラギノ角ゴ Pro W3" charset="-128"/>
                <a:cs typeface="ヒラギノ角ゴ Pro W3" charset="-128"/>
              </a:defRPr>
            </a:lvl3pPr>
            <a:lvl4pPr marL="1920240" indent="-274320" algn="l" defTabSz="548640" rtl="0" eaLnBrk="1" fontAlgn="base" hangingPunct="1">
              <a:spcBef>
                <a:spcPct val="20000"/>
              </a:spcBef>
              <a:spcAft>
                <a:spcPct val="0"/>
              </a:spcAft>
              <a:buFont typeface="Arial" charset="0"/>
              <a:buChar char="–"/>
              <a:defRPr sz="2800" kern="1200">
                <a:solidFill>
                  <a:schemeClr val="tx1"/>
                </a:solidFill>
                <a:latin typeface="+mn-lt"/>
                <a:ea typeface="ヒラギノ角ゴ Pro W3" charset="-128"/>
                <a:cs typeface="ヒラギノ角ゴ Pro W3" charset="-128"/>
              </a:defRPr>
            </a:lvl4pPr>
            <a:lvl5pPr marL="2468880" indent="-274320" algn="l" defTabSz="548640" rtl="0" eaLnBrk="1" fontAlgn="base" hangingPunct="1">
              <a:spcBef>
                <a:spcPct val="20000"/>
              </a:spcBef>
              <a:spcAft>
                <a:spcPct val="0"/>
              </a:spcAft>
              <a:buFont typeface="Arial" charset="0"/>
              <a:buChar char="»"/>
              <a:defRPr sz="2800" kern="1200">
                <a:solidFill>
                  <a:schemeClr val="tx1"/>
                </a:solidFill>
                <a:latin typeface="+mn-lt"/>
                <a:ea typeface="ヒラギノ角ゴ Pro W3" charset="-128"/>
                <a:cs typeface="ヒラギノ角ゴ Pro W3" charset="-128"/>
              </a:defRPr>
            </a:lvl5pPr>
            <a:lvl6pPr marL="3017520" indent="-274320" algn="l" defTabSz="548640" rtl="0" eaLnBrk="1" latinLnBrk="0" hangingPunct="1">
              <a:spcBef>
                <a:spcPct val="20000"/>
              </a:spcBef>
              <a:buFont typeface="Arial"/>
              <a:buChar char="•"/>
              <a:defRPr sz="2400" kern="1200">
                <a:solidFill>
                  <a:schemeClr val="tx1"/>
                </a:solidFill>
                <a:latin typeface="+mn-lt"/>
                <a:ea typeface="+mn-ea"/>
                <a:cs typeface="+mn-cs"/>
              </a:defRPr>
            </a:lvl6pPr>
            <a:lvl7pPr marL="3566160" indent="-274320" algn="l" defTabSz="548640" rtl="0" eaLnBrk="1" latinLnBrk="0" hangingPunct="1">
              <a:spcBef>
                <a:spcPct val="20000"/>
              </a:spcBef>
              <a:buFont typeface="Arial"/>
              <a:buChar char="•"/>
              <a:defRPr sz="2400" kern="1200">
                <a:solidFill>
                  <a:schemeClr val="tx1"/>
                </a:solidFill>
                <a:latin typeface="+mn-lt"/>
                <a:ea typeface="+mn-ea"/>
                <a:cs typeface="+mn-cs"/>
              </a:defRPr>
            </a:lvl7pPr>
            <a:lvl8pPr marL="4114800" indent="-274320" algn="l" defTabSz="548640" rtl="0" eaLnBrk="1" latinLnBrk="0" hangingPunct="1">
              <a:spcBef>
                <a:spcPct val="20000"/>
              </a:spcBef>
              <a:buFont typeface="Arial"/>
              <a:buChar char="•"/>
              <a:defRPr sz="2400" kern="1200">
                <a:solidFill>
                  <a:schemeClr val="tx1"/>
                </a:solidFill>
                <a:latin typeface="+mn-lt"/>
                <a:ea typeface="+mn-ea"/>
                <a:cs typeface="+mn-cs"/>
              </a:defRPr>
            </a:lvl8pPr>
            <a:lvl9pPr marL="4663440" indent="-274320" algn="l" defTabSz="548640" rtl="0" eaLnBrk="1" latinLnBrk="0" hangingPunct="1">
              <a:spcBef>
                <a:spcPct val="20000"/>
              </a:spcBef>
              <a:buFont typeface="Arial"/>
              <a:buChar char="•"/>
              <a:defRPr sz="2400" kern="1200">
                <a:solidFill>
                  <a:schemeClr val="tx1"/>
                </a:solidFill>
                <a:latin typeface="+mn-lt"/>
                <a:ea typeface="+mn-ea"/>
                <a:cs typeface="+mn-cs"/>
              </a:defRPr>
            </a:lvl9pPr>
          </a:lstStyle>
          <a:p>
            <a:r>
              <a:rPr lang="en-US" dirty="0"/>
              <a:t>Basics for deep learning</a:t>
            </a:r>
          </a:p>
          <a:p>
            <a:endParaRPr lang="en-US" dirty="0"/>
          </a:p>
          <a:p>
            <a:r>
              <a:rPr lang="en-US" dirty="0"/>
              <a:t>Journey to production-ready deep learning.</a:t>
            </a:r>
          </a:p>
          <a:p>
            <a:pPr lvl="1"/>
            <a:endParaRPr lang="en-US" dirty="0"/>
          </a:p>
          <a:p>
            <a:r>
              <a:rPr lang="en-US" dirty="0"/>
              <a:t>Solution with YARN 3.x.</a:t>
            </a:r>
          </a:p>
          <a:p>
            <a:endParaRPr lang="en-US" dirty="0"/>
          </a:p>
          <a:p>
            <a:r>
              <a:rPr lang="en-US" dirty="0"/>
              <a:t>How Hadoop Submarine project helps.</a:t>
            </a:r>
          </a:p>
          <a:p>
            <a:endParaRPr lang="en-US" dirty="0"/>
          </a:p>
          <a:p>
            <a:r>
              <a:rPr lang="en-US" dirty="0"/>
              <a:t>Other interesting points / data</a:t>
            </a:r>
          </a:p>
        </p:txBody>
      </p:sp>
    </p:spTree>
    <p:extLst>
      <p:ext uri="{BB962C8B-B14F-4D97-AF65-F5344CB8AC3E}">
        <p14:creationId xmlns:p14="http://schemas.microsoft.com/office/powerpoint/2010/main" val="27102461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1B8BFCF-34F5-A842-9D98-1AEE49C9C792}"/>
              </a:ext>
            </a:extLst>
          </p:cNvPr>
          <p:cNvSpPr>
            <a:spLocks noGrp="1"/>
          </p:cNvSpPr>
          <p:nvPr>
            <p:ph type="ctrTitle"/>
          </p:nvPr>
        </p:nvSpPr>
        <p:spPr>
          <a:xfrm>
            <a:off x="841494" y="-6496"/>
            <a:ext cx="13167360" cy="1023936"/>
          </a:xfrm>
        </p:spPr>
        <p:txBody>
          <a:bodyPr/>
          <a:lstStyle/>
          <a:p>
            <a:r>
              <a:rPr lang="en-US" sz="3200" b="0" dirty="0">
                <a:solidFill>
                  <a:srgbClr val="00B050"/>
                </a:solidFill>
                <a:latin typeface="Consolas" panose="020B0609020204030204" pitchFamily="49" charset="0"/>
                <a:cs typeface="Consolas" panose="020B0609020204030204" pitchFamily="49" charset="0"/>
              </a:rPr>
              <a:t>{Submarine}</a:t>
            </a:r>
            <a:r>
              <a:rPr lang="en-US" sz="3200" b="0" dirty="0">
                <a:solidFill>
                  <a:srgbClr val="00B050"/>
                </a:solidFill>
              </a:rPr>
              <a:t> </a:t>
            </a:r>
            <a:r>
              <a:rPr lang="en-US" sz="3200" dirty="0"/>
              <a:t>- “Cloud Notebook for Data Scientists”</a:t>
            </a:r>
          </a:p>
        </p:txBody>
      </p:sp>
      <p:sp>
        <p:nvSpPr>
          <p:cNvPr id="7" name="Content Placeholder 5">
            <a:extLst>
              <a:ext uri="{FF2B5EF4-FFF2-40B4-BE49-F238E27FC236}">
                <a16:creationId xmlns:a16="http://schemas.microsoft.com/office/drawing/2014/main" id="{1BDEF08B-BD30-3445-8536-B0F1201377CD}"/>
              </a:ext>
            </a:extLst>
          </p:cNvPr>
          <p:cNvSpPr txBox="1">
            <a:spLocks/>
          </p:cNvSpPr>
          <p:nvPr/>
        </p:nvSpPr>
        <p:spPr>
          <a:xfrm>
            <a:off x="841494" y="1680210"/>
            <a:ext cx="13026906" cy="4857750"/>
          </a:xfrm>
          <a:prstGeom prst="rect">
            <a:avLst/>
          </a:prstGeom>
        </p:spPr>
        <p:txBody>
          <a:bodyPr vert="horz" lIns="0" tIns="0" rIns="0" bIns="0" rtlCol="0">
            <a:noAutofit/>
          </a:bodyPr>
          <a:lstStyle>
            <a:lvl1pPr marL="411480" indent="-411480" algn="l" defTabSz="548640" rtl="0" eaLnBrk="1" fontAlgn="base" hangingPunct="1">
              <a:lnSpc>
                <a:spcPct val="90000"/>
              </a:lnSpc>
              <a:spcBef>
                <a:spcPts val="1800"/>
              </a:spcBef>
              <a:spcAft>
                <a:spcPct val="0"/>
              </a:spcAft>
              <a:buClr>
                <a:schemeClr val="accent1"/>
              </a:buClr>
              <a:buSzPct val="110000"/>
              <a:buFont typeface="Arial" panose="020B0604020202020204" pitchFamily="34" charset="0"/>
              <a:buChar char="•"/>
              <a:defRPr sz="2800" kern="1200">
                <a:solidFill>
                  <a:schemeClr val="tx1"/>
                </a:solidFill>
                <a:latin typeface="+mn-lt"/>
                <a:ea typeface="ヒラギノ角ゴ Pro W3" charset="-128"/>
                <a:cs typeface="ヒラギノ角ゴ Pro W3" charset="-128"/>
              </a:defRPr>
            </a:lvl1pPr>
            <a:lvl2pPr marL="891540" indent="-342900" algn="l" defTabSz="548640" rtl="0" eaLnBrk="1" fontAlgn="base" hangingPunct="1">
              <a:lnSpc>
                <a:spcPct val="90000"/>
              </a:lnSpc>
              <a:spcBef>
                <a:spcPts val="600"/>
              </a:spcBef>
              <a:spcAft>
                <a:spcPct val="0"/>
              </a:spcAft>
              <a:buClr>
                <a:schemeClr val="accent1"/>
              </a:buClr>
              <a:buSzPct val="110000"/>
              <a:buFont typeface="Arial" panose="020B0604020202020204" pitchFamily="34" charset="0"/>
              <a:buChar char="•"/>
              <a:defRPr sz="2400" kern="1200">
                <a:solidFill>
                  <a:schemeClr val="tx1"/>
                </a:solidFill>
                <a:latin typeface="+mn-lt"/>
                <a:ea typeface="ヒラギノ角ゴ Pro W3" charset="-128"/>
                <a:cs typeface="ヒラギノ角ゴ Pro W3" charset="-128"/>
              </a:defRPr>
            </a:lvl2pPr>
            <a:lvl3pPr marL="1371600" indent="-274320" algn="l" defTabSz="548640" rtl="0" eaLnBrk="1" fontAlgn="base" hangingPunct="1">
              <a:spcBef>
                <a:spcPct val="20000"/>
              </a:spcBef>
              <a:spcAft>
                <a:spcPct val="0"/>
              </a:spcAft>
              <a:buFont typeface="Arial" charset="0"/>
              <a:buChar char="•"/>
              <a:defRPr sz="2800" kern="1200">
                <a:solidFill>
                  <a:schemeClr val="tx1"/>
                </a:solidFill>
                <a:latin typeface="+mn-lt"/>
                <a:ea typeface="ヒラギノ角ゴ Pro W3" charset="-128"/>
                <a:cs typeface="ヒラギノ角ゴ Pro W3" charset="-128"/>
              </a:defRPr>
            </a:lvl3pPr>
            <a:lvl4pPr marL="1920240" indent="-274320" algn="l" defTabSz="548640" rtl="0" eaLnBrk="1" fontAlgn="base" hangingPunct="1">
              <a:spcBef>
                <a:spcPct val="20000"/>
              </a:spcBef>
              <a:spcAft>
                <a:spcPct val="0"/>
              </a:spcAft>
              <a:buFont typeface="Arial" charset="0"/>
              <a:buChar char="–"/>
              <a:defRPr sz="2800" kern="1200">
                <a:solidFill>
                  <a:schemeClr val="tx1"/>
                </a:solidFill>
                <a:latin typeface="+mn-lt"/>
                <a:ea typeface="ヒラギノ角ゴ Pro W3" charset="-128"/>
                <a:cs typeface="ヒラギノ角ゴ Pro W3" charset="-128"/>
              </a:defRPr>
            </a:lvl4pPr>
            <a:lvl5pPr marL="2468880" indent="-274320" algn="l" defTabSz="548640" rtl="0" eaLnBrk="1" fontAlgn="base" hangingPunct="1">
              <a:spcBef>
                <a:spcPct val="20000"/>
              </a:spcBef>
              <a:spcAft>
                <a:spcPct val="0"/>
              </a:spcAft>
              <a:buFont typeface="Arial" charset="0"/>
              <a:buChar char="»"/>
              <a:defRPr sz="2800" kern="1200">
                <a:solidFill>
                  <a:schemeClr val="tx1"/>
                </a:solidFill>
                <a:latin typeface="+mn-lt"/>
                <a:ea typeface="ヒラギノ角ゴ Pro W3" charset="-128"/>
                <a:cs typeface="ヒラギノ角ゴ Pro W3" charset="-128"/>
              </a:defRPr>
            </a:lvl5pPr>
            <a:lvl6pPr marL="3017520" indent="-274320" algn="l" defTabSz="548640" rtl="0" eaLnBrk="1" latinLnBrk="0" hangingPunct="1">
              <a:spcBef>
                <a:spcPct val="20000"/>
              </a:spcBef>
              <a:buFont typeface="Arial"/>
              <a:buChar char="•"/>
              <a:defRPr sz="2400" kern="1200">
                <a:solidFill>
                  <a:schemeClr val="tx1"/>
                </a:solidFill>
                <a:latin typeface="+mn-lt"/>
                <a:ea typeface="+mn-ea"/>
                <a:cs typeface="+mn-cs"/>
              </a:defRPr>
            </a:lvl6pPr>
            <a:lvl7pPr marL="3566160" indent="-274320" algn="l" defTabSz="548640" rtl="0" eaLnBrk="1" latinLnBrk="0" hangingPunct="1">
              <a:spcBef>
                <a:spcPct val="20000"/>
              </a:spcBef>
              <a:buFont typeface="Arial"/>
              <a:buChar char="•"/>
              <a:defRPr sz="2400" kern="1200">
                <a:solidFill>
                  <a:schemeClr val="tx1"/>
                </a:solidFill>
                <a:latin typeface="+mn-lt"/>
                <a:ea typeface="+mn-ea"/>
                <a:cs typeface="+mn-cs"/>
              </a:defRPr>
            </a:lvl7pPr>
            <a:lvl8pPr marL="4114800" indent="-274320" algn="l" defTabSz="548640" rtl="0" eaLnBrk="1" latinLnBrk="0" hangingPunct="1">
              <a:spcBef>
                <a:spcPct val="20000"/>
              </a:spcBef>
              <a:buFont typeface="Arial"/>
              <a:buChar char="•"/>
              <a:defRPr sz="2400" kern="1200">
                <a:solidFill>
                  <a:schemeClr val="tx1"/>
                </a:solidFill>
                <a:latin typeface="+mn-lt"/>
                <a:ea typeface="+mn-ea"/>
                <a:cs typeface="+mn-cs"/>
              </a:defRPr>
            </a:lvl8pPr>
            <a:lvl9pPr marL="4663440" indent="-274320" algn="l" defTabSz="548640" rtl="0" eaLnBrk="1" latinLnBrk="0" hangingPunct="1">
              <a:spcBef>
                <a:spcPct val="20000"/>
              </a:spcBef>
              <a:buFont typeface="Arial"/>
              <a:buChar char="•"/>
              <a:defRPr sz="2400" kern="1200">
                <a:solidFill>
                  <a:schemeClr val="tx1"/>
                </a:solidFill>
                <a:latin typeface="+mn-lt"/>
                <a:ea typeface="+mn-ea"/>
                <a:cs typeface="+mn-cs"/>
              </a:defRPr>
            </a:lvl9pPr>
          </a:lstStyle>
          <a:p>
            <a:pPr marL="457200" indent="-457200">
              <a:buFont typeface="Arial" charset="0"/>
              <a:buChar char="•"/>
            </a:pPr>
            <a:r>
              <a:rPr lang="en-US" dirty="0"/>
              <a:t>Run a notebook (like Zeppelin) leveraging GPU </a:t>
            </a:r>
            <a:r>
              <a:rPr lang="en-US" b="1" dirty="0"/>
              <a:t>with one command</a:t>
            </a:r>
          </a:p>
          <a:p>
            <a:pPr marL="457200" indent="-457200">
              <a:buFont typeface="Arial" charset="0"/>
              <a:buChar char="•"/>
            </a:pPr>
            <a:endParaRPr lang="en-US" dirty="0"/>
          </a:p>
          <a:p>
            <a:pPr marL="457200" indent="-457200">
              <a:buFont typeface="Arial" charset="0"/>
              <a:buChar char="•"/>
            </a:pPr>
            <a:endParaRPr lang="en-US" dirty="0"/>
          </a:p>
          <a:p>
            <a:pPr marL="457200" indent="-457200">
              <a:buFont typeface="Arial" charset="0"/>
              <a:buChar char="•"/>
            </a:pPr>
            <a:endParaRPr lang="en-US" dirty="0"/>
          </a:p>
          <a:p>
            <a:pPr marL="457200" indent="-457200">
              <a:buFont typeface="Arial" charset="0"/>
              <a:buChar char="•"/>
            </a:pPr>
            <a:endParaRPr lang="en-US" dirty="0"/>
          </a:p>
          <a:p>
            <a:pPr marL="457200" indent="-457200">
              <a:buFont typeface="Arial" charset="0"/>
              <a:buChar char="•"/>
            </a:pPr>
            <a:endParaRPr lang="en-US" dirty="0"/>
          </a:p>
          <a:p>
            <a:pPr marL="0" indent="0" algn="ctr">
              <a:buNone/>
            </a:pPr>
            <a:endParaRPr lang="en-US" sz="2000" i="1" dirty="0"/>
          </a:p>
          <a:p>
            <a:pPr marL="457200" indent="-457200">
              <a:buFont typeface="Arial" charset="0"/>
              <a:buChar char="•"/>
            </a:pPr>
            <a:endParaRPr lang="en-US" dirty="0"/>
          </a:p>
        </p:txBody>
      </p:sp>
      <p:graphicFrame>
        <p:nvGraphicFramePr>
          <p:cNvPr id="2" name="Table 1">
            <a:extLst>
              <a:ext uri="{FF2B5EF4-FFF2-40B4-BE49-F238E27FC236}">
                <a16:creationId xmlns:a16="http://schemas.microsoft.com/office/drawing/2014/main" id="{8D68A517-AAE0-E545-9745-10DA6F711D48}"/>
              </a:ext>
            </a:extLst>
          </p:cNvPr>
          <p:cNvGraphicFramePr>
            <a:graphicFrameLocks noGrp="1"/>
          </p:cNvGraphicFramePr>
          <p:nvPr>
            <p:extLst/>
          </p:nvPr>
        </p:nvGraphicFramePr>
        <p:xfrm>
          <a:off x="1582044" y="2397052"/>
          <a:ext cx="9753600" cy="1737360"/>
        </p:xfrm>
        <a:graphic>
          <a:graphicData uri="http://schemas.openxmlformats.org/drawingml/2006/table">
            <a:tbl>
              <a:tblPr firstRow="1" bandRow="1">
                <a:tableStyleId>{5C22544A-7EE6-4342-B048-85BDC9FD1C3A}</a:tableStyleId>
              </a:tblPr>
              <a:tblGrid>
                <a:gridCol w="9753600">
                  <a:extLst>
                    <a:ext uri="{9D8B030D-6E8A-4147-A177-3AD203B41FA5}">
                      <a16:colId xmlns:a16="http://schemas.microsoft.com/office/drawing/2014/main" val="89244625"/>
                    </a:ext>
                  </a:extLst>
                </a:gridCol>
              </a:tblGrid>
              <a:tr h="370840">
                <a:tc>
                  <a:txBody>
                    <a:bodyPr/>
                    <a:lstStyle/>
                    <a:p>
                      <a:r>
                        <a:rPr lang="en-US" sz="1800" b="0" dirty="0">
                          <a:latin typeface="Consolas" panose="020B0609020204030204" pitchFamily="49" charset="0"/>
                          <a:cs typeface="Consolas" panose="020B0609020204030204" pitchFamily="49" charset="0"/>
                        </a:rPr>
                        <a:t>yarn jar </a:t>
                      </a:r>
                      <a:r>
                        <a:rPr lang="en-US" sz="1800" b="0" dirty="0" err="1">
                          <a:latin typeface="Consolas" panose="020B0609020204030204" pitchFamily="49" charset="0"/>
                          <a:cs typeface="Consolas" panose="020B0609020204030204" pitchFamily="49" charset="0"/>
                        </a:rPr>
                        <a:t>hadoop</a:t>
                      </a:r>
                      <a:r>
                        <a:rPr lang="en-US" sz="1800" b="0" dirty="0">
                          <a:latin typeface="Consolas" panose="020B0609020204030204" pitchFamily="49" charset="0"/>
                          <a:cs typeface="Consolas" panose="020B0609020204030204" pitchFamily="49" charset="0"/>
                        </a:rPr>
                        <a:t>-yarn-applications-submarine-&lt;version&gt;.jar job run \</a:t>
                      </a:r>
                    </a:p>
                    <a:p>
                      <a:r>
                        <a:rPr lang="en-US" sz="1800" b="0" dirty="0">
                          <a:latin typeface="Consolas" panose="020B0609020204030204" pitchFamily="49" charset="0"/>
                          <a:cs typeface="Consolas" panose="020B0609020204030204" pitchFamily="49" charset="0"/>
                        </a:rPr>
                        <a:t> --name zeppelin-note—book-001 --</a:t>
                      </a:r>
                      <a:r>
                        <a:rPr lang="en-US" sz="1800" b="0" dirty="0" err="1">
                          <a:latin typeface="Consolas" panose="020B0609020204030204" pitchFamily="49" charset="0"/>
                          <a:cs typeface="Consolas" panose="020B0609020204030204" pitchFamily="49" charset="0"/>
                        </a:rPr>
                        <a:t>docker_image</a:t>
                      </a:r>
                      <a:r>
                        <a:rPr lang="en-US" sz="1800" b="0" dirty="0">
                          <a:latin typeface="Consolas" panose="020B0609020204030204" pitchFamily="49" charset="0"/>
                          <a:cs typeface="Consolas" panose="020B0609020204030204" pitchFamily="49" charset="0"/>
                        </a:rPr>
                        <a:t> &lt;your docker image&gt; \</a:t>
                      </a:r>
                    </a:p>
                    <a:p>
                      <a:r>
                        <a:rPr lang="en-US" sz="1800" b="0" dirty="0">
                          <a:latin typeface="Consolas" panose="020B0609020204030204" pitchFamily="49" charset="0"/>
                          <a:cs typeface="Consolas" panose="020B0609020204030204" pitchFamily="49" charset="0"/>
                        </a:rPr>
                        <a:t> --</a:t>
                      </a:r>
                      <a:r>
                        <a:rPr lang="en-US" sz="1800" b="0" dirty="0" err="1">
                          <a:solidFill>
                            <a:srgbClr val="FF0000"/>
                          </a:solidFill>
                          <a:latin typeface="Consolas" panose="020B0609020204030204" pitchFamily="49" charset="0"/>
                          <a:cs typeface="Consolas" panose="020B0609020204030204" pitchFamily="49" charset="0"/>
                        </a:rPr>
                        <a:t>num_workers</a:t>
                      </a:r>
                      <a:r>
                        <a:rPr lang="en-US" sz="1800" b="0" dirty="0">
                          <a:solidFill>
                            <a:srgbClr val="FF0000"/>
                          </a:solidFill>
                          <a:latin typeface="Consolas" panose="020B0609020204030204" pitchFamily="49" charset="0"/>
                          <a:cs typeface="Consolas" panose="020B0609020204030204" pitchFamily="49" charset="0"/>
                        </a:rPr>
                        <a:t> 1 </a:t>
                      </a:r>
                      <a:r>
                        <a:rPr lang="en-US" sz="1800" b="0" dirty="0">
                          <a:latin typeface="Consolas" panose="020B0609020204030204" pitchFamily="49" charset="0"/>
                          <a:cs typeface="Consolas" panose="020B0609020204030204" pitchFamily="49" charset="0"/>
                        </a:rPr>
                        <a:t>\</a:t>
                      </a:r>
                    </a:p>
                    <a:p>
                      <a:r>
                        <a:rPr lang="en-US" sz="1800" b="0" dirty="0">
                          <a:latin typeface="Consolas" panose="020B0609020204030204" pitchFamily="49" charset="0"/>
                          <a:cs typeface="Consolas" panose="020B0609020204030204" pitchFamily="49" charset="0"/>
                        </a:rPr>
                        <a:t> --</a:t>
                      </a:r>
                      <a:r>
                        <a:rPr lang="en-US" sz="1800" b="0" dirty="0" err="1">
                          <a:latin typeface="Consolas" panose="020B0609020204030204" pitchFamily="49" charset="0"/>
                          <a:cs typeface="Consolas" panose="020B0609020204030204" pitchFamily="49" charset="0"/>
                        </a:rPr>
                        <a:t>worker_resources</a:t>
                      </a:r>
                      <a:r>
                        <a:rPr lang="en-US" sz="1800" b="0" dirty="0">
                          <a:latin typeface="Consolas" panose="020B0609020204030204" pitchFamily="49" charset="0"/>
                          <a:cs typeface="Consolas" panose="020B0609020204030204" pitchFamily="49" charset="0"/>
                        </a:rPr>
                        <a:t> memory=8G,vcores=2,</a:t>
                      </a:r>
                      <a:r>
                        <a:rPr lang="en-US" sz="1800" b="0" dirty="0">
                          <a:solidFill>
                            <a:srgbClr val="FF0000"/>
                          </a:solidFill>
                          <a:latin typeface="Consolas" panose="020B0609020204030204" pitchFamily="49" charset="0"/>
                          <a:cs typeface="Consolas" panose="020B0609020204030204" pitchFamily="49" charset="0"/>
                        </a:rPr>
                        <a:t>gpu=4</a:t>
                      </a:r>
                      <a:r>
                        <a:rPr lang="en-US" sz="1800" b="0" dirty="0">
                          <a:latin typeface="Consolas" panose="020B0609020204030204" pitchFamily="49" charset="0"/>
                          <a:cs typeface="Consolas" panose="020B0609020204030204" pitchFamily="49" charset="0"/>
                        </a:rPr>
                        <a:t> \</a:t>
                      </a:r>
                    </a:p>
                    <a:p>
                      <a:r>
                        <a:rPr lang="en-US" sz="1800" b="0" dirty="0">
                          <a:latin typeface="Consolas" panose="020B0609020204030204" pitchFamily="49" charset="0"/>
                          <a:cs typeface="Consolas" panose="020B0609020204030204" pitchFamily="49" charset="0"/>
                        </a:rPr>
                        <a:t> --</a:t>
                      </a:r>
                      <a:r>
                        <a:rPr lang="en-US" sz="1800" b="0" dirty="0" err="1">
                          <a:latin typeface="Consolas" panose="020B0609020204030204" pitchFamily="49" charset="0"/>
                          <a:cs typeface="Consolas" panose="020B0609020204030204" pitchFamily="49" charset="0"/>
                        </a:rPr>
                        <a:t>worker_launch_cmd</a:t>
                      </a:r>
                      <a:r>
                        <a:rPr lang="en-US" sz="1800" b="0" dirty="0">
                          <a:latin typeface="Consolas" panose="020B0609020204030204" pitchFamily="49" charset="0"/>
                          <a:cs typeface="Consolas" panose="020B0609020204030204" pitchFamily="49" charset="0"/>
                        </a:rPr>
                        <a:t> </a:t>
                      </a:r>
                      <a:r>
                        <a:rPr lang="en-US" sz="1800" b="0" dirty="0">
                          <a:solidFill>
                            <a:srgbClr val="FF0000"/>
                          </a:solidFill>
                          <a:latin typeface="Consolas" panose="020B0609020204030204" pitchFamily="49" charset="0"/>
                          <a:cs typeface="Consolas" panose="020B0609020204030204" pitchFamily="49" charset="0"/>
                        </a:rPr>
                        <a:t>"/zeppelin/bin/</a:t>
                      </a:r>
                      <a:r>
                        <a:rPr lang="en-US" sz="1800" b="0" dirty="0" err="1">
                          <a:solidFill>
                            <a:srgbClr val="FF0000"/>
                          </a:solidFill>
                          <a:latin typeface="Consolas" panose="020B0609020204030204" pitchFamily="49" charset="0"/>
                          <a:cs typeface="Consolas" panose="020B0609020204030204" pitchFamily="49" charset="0"/>
                        </a:rPr>
                        <a:t>zeppelin.sh</a:t>
                      </a:r>
                      <a:r>
                        <a:rPr lang="en-US" sz="1800" b="0" dirty="0">
                          <a:solidFill>
                            <a:srgbClr val="FF0000"/>
                          </a:solidFill>
                          <a:latin typeface="Consolas" panose="020B0609020204030204" pitchFamily="49" charset="0"/>
                          <a:cs typeface="Consolas" panose="020B0609020204030204" pitchFamily="49" charset="0"/>
                        </a:rPr>
                        <a:t>"</a:t>
                      </a:r>
                      <a:r>
                        <a:rPr lang="en-US" sz="1800" b="0" dirty="0">
                          <a:latin typeface="Consolas" panose="020B0609020204030204" pitchFamily="49" charset="0"/>
                          <a:cs typeface="Consolas" panose="020B0609020204030204" pitchFamily="49" charset="0"/>
                        </a:rPr>
                        <a:t> \</a:t>
                      </a:r>
                    </a:p>
                    <a:p>
                      <a:r>
                        <a:rPr lang="en-US" sz="1800" b="0" dirty="0">
                          <a:latin typeface="Consolas" panose="020B0609020204030204" pitchFamily="49" charset="0"/>
                          <a:cs typeface="Consolas" panose="020B0609020204030204" pitchFamily="49" charset="0"/>
                        </a:rPr>
                        <a:t> --</a:t>
                      </a:r>
                      <a:r>
                        <a:rPr lang="en-US" sz="1800" b="0" dirty="0" err="1">
                          <a:latin typeface="Consolas" panose="020B0609020204030204" pitchFamily="49" charset="0"/>
                          <a:cs typeface="Consolas" panose="020B0609020204030204" pitchFamily="49" charset="0"/>
                        </a:rPr>
                        <a:t>quicklink</a:t>
                      </a:r>
                      <a:r>
                        <a:rPr lang="en-US" sz="1800" b="0" dirty="0">
                          <a:latin typeface="Consolas" panose="020B0609020204030204" pitchFamily="49" charset="0"/>
                          <a:cs typeface="Consolas" panose="020B0609020204030204" pitchFamily="49" charset="0"/>
                        </a:rPr>
                        <a:t> </a:t>
                      </a:r>
                      <a:r>
                        <a:rPr lang="en-US" sz="1800" b="0" dirty="0" err="1">
                          <a:solidFill>
                            <a:srgbClr val="FF0000"/>
                          </a:solidFill>
                          <a:latin typeface="Consolas" panose="020B0609020204030204" pitchFamily="49" charset="0"/>
                          <a:cs typeface="Consolas" panose="020B0609020204030204" pitchFamily="49" charset="0"/>
                        </a:rPr>
                        <a:t>Zeppelin_Notebook</a:t>
                      </a:r>
                      <a:r>
                        <a:rPr lang="en-US" sz="1800" b="0" dirty="0">
                          <a:solidFill>
                            <a:srgbClr val="FF0000"/>
                          </a:solidFill>
                          <a:latin typeface="Consolas" panose="020B0609020204030204" pitchFamily="49" charset="0"/>
                          <a:cs typeface="Consolas" panose="020B0609020204030204" pitchFamily="49" charset="0"/>
                        </a:rPr>
                        <a:t>=http://master-0:8080</a:t>
                      </a:r>
                    </a:p>
                  </a:txBody>
                  <a:tcPr>
                    <a:solidFill>
                      <a:schemeClr val="accent1">
                        <a:lumMod val="40000"/>
                        <a:lumOff val="60000"/>
                      </a:schemeClr>
                    </a:solidFill>
                  </a:tcPr>
                </a:tc>
                <a:extLst>
                  <a:ext uri="{0D108BD9-81ED-4DB2-BD59-A6C34878D82A}">
                    <a16:rowId xmlns:a16="http://schemas.microsoft.com/office/drawing/2014/main" val="3473009538"/>
                  </a:ext>
                </a:extLst>
              </a:tr>
            </a:tbl>
          </a:graphicData>
        </a:graphic>
      </p:graphicFrame>
      <p:pic>
        <p:nvPicPr>
          <p:cNvPr id="3" name="Picture 2">
            <a:extLst>
              <a:ext uri="{FF2B5EF4-FFF2-40B4-BE49-F238E27FC236}">
                <a16:creationId xmlns:a16="http://schemas.microsoft.com/office/drawing/2014/main" id="{791322D4-A7BA-014F-8C86-4E53BDF42AFC}"/>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397559" y="5072062"/>
            <a:ext cx="1957388" cy="1957388"/>
          </a:xfrm>
          <a:prstGeom prst="rect">
            <a:avLst/>
          </a:prstGeom>
        </p:spPr>
      </p:pic>
    </p:spTree>
    <p:extLst>
      <p:ext uri="{BB962C8B-B14F-4D97-AF65-F5344CB8AC3E}">
        <p14:creationId xmlns:p14="http://schemas.microsoft.com/office/powerpoint/2010/main" val="2887284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1B8BFCF-34F5-A842-9D98-1AEE49C9C792}"/>
              </a:ext>
            </a:extLst>
          </p:cNvPr>
          <p:cNvSpPr>
            <a:spLocks noGrp="1"/>
          </p:cNvSpPr>
          <p:nvPr>
            <p:ph type="ctrTitle"/>
          </p:nvPr>
        </p:nvSpPr>
        <p:spPr/>
        <p:txBody>
          <a:bodyPr/>
          <a:lstStyle/>
          <a:p>
            <a:r>
              <a:rPr lang="en-US" b="0" dirty="0">
                <a:solidFill>
                  <a:srgbClr val="00B050"/>
                </a:solidFill>
                <a:latin typeface="Consolas" panose="020B0609020204030204" pitchFamily="49" charset="0"/>
                <a:cs typeface="Consolas" panose="020B0609020204030204" pitchFamily="49" charset="0"/>
              </a:rPr>
              <a:t>{Submarine}</a:t>
            </a:r>
            <a:r>
              <a:rPr lang="en-US" b="0" dirty="0">
                <a:solidFill>
                  <a:srgbClr val="00B050"/>
                </a:solidFill>
              </a:rPr>
              <a:t> - </a:t>
            </a:r>
            <a:r>
              <a:rPr lang="en-US" dirty="0"/>
              <a:t>“Same hello world examples for </a:t>
            </a:r>
            <a:r>
              <a:rPr lang="en-US" dirty="0" err="1"/>
              <a:t>MXNet</a:t>
            </a:r>
            <a:r>
              <a:rPr lang="en-US" dirty="0"/>
              <a:t>/</a:t>
            </a:r>
            <a:r>
              <a:rPr lang="en-US" dirty="0" err="1"/>
              <a:t>Pytorch</a:t>
            </a:r>
            <a:r>
              <a:rPr lang="en-US" dirty="0"/>
              <a:t>”</a:t>
            </a:r>
          </a:p>
        </p:txBody>
      </p:sp>
      <p:sp>
        <p:nvSpPr>
          <p:cNvPr id="7" name="Content Placeholder 5">
            <a:extLst>
              <a:ext uri="{FF2B5EF4-FFF2-40B4-BE49-F238E27FC236}">
                <a16:creationId xmlns:a16="http://schemas.microsoft.com/office/drawing/2014/main" id="{1BDEF08B-BD30-3445-8536-B0F1201377CD}"/>
              </a:ext>
            </a:extLst>
          </p:cNvPr>
          <p:cNvSpPr txBox="1">
            <a:spLocks/>
          </p:cNvSpPr>
          <p:nvPr/>
        </p:nvSpPr>
        <p:spPr>
          <a:xfrm>
            <a:off x="841494" y="1680210"/>
            <a:ext cx="13026906" cy="4857750"/>
          </a:xfrm>
          <a:prstGeom prst="rect">
            <a:avLst/>
          </a:prstGeom>
        </p:spPr>
        <p:txBody>
          <a:bodyPr vert="horz" lIns="0" tIns="0" rIns="0" bIns="0" rtlCol="0">
            <a:noAutofit/>
          </a:bodyPr>
          <a:lstStyle>
            <a:lvl1pPr marL="411480" indent="-411480" algn="l" defTabSz="548640" rtl="0" eaLnBrk="1" fontAlgn="base" hangingPunct="1">
              <a:lnSpc>
                <a:spcPct val="90000"/>
              </a:lnSpc>
              <a:spcBef>
                <a:spcPts val="1800"/>
              </a:spcBef>
              <a:spcAft>
                <a:spcPct val="0"/>
              </a:spcAft>
              <a:buClr>
                <a:schemeClr val="accent1"/>
              </a:buClr>
              <a:buSzPct val="110000"/>
              <a:buFont typeface="Arial" panose="020B0604020202020204" pitchFamily="34" charset="0"/>
              <a:buChar char="•"/>
              <a:defRPr sz="2800" kern="1200">
                <a:solidFill>
                  <a:schemeClr val="tx1"/>
                </a:solidFill>
                <a:latin typeface="+mn-lt"/>
                <a:ea typeface="ヒラギノ角ゴ Pro W3" charset="-128"/>
                <a:cs typeface="ヒラギノ角ゴ Pro W3" charset="-128"/>
              </a:defRPr>
            </a:lvl1pPr>
            <a:lvl2pPr marL="891540" indent="-342900" algn="l" defTabSz="548640" rtl="0" eaLnBrk="1" fontAlgn="base" hangingPunct="1">
              <a:lnSpc>
                <a:spcPct val="90000"/>
              </a:lnSpc>
              <a:spcBef>
                <a:spcPts val="600"/>
              </a:spcBef>
              <a:spcAft>
                <a:spcPct val="0"/>
              </a:spcAft>
              <a:buClr>
                <a:schemeClr val="accent1"/>
              </a:buClr>
              <a:buSzPct val="110000"/>
              <a:buFont typeface="Arial" panose="020B0604020202020204" pitchFamily="34" charset="0"/>
              <a:buChar char="•"/>
              <a:defRPr sz="2400" kern="1200">
                <a:solidFill>
                  <a:schemeClr val="tx1"/>
                </a:solidFill>
                <a:latin typeface="+mn-lt"/>
                <a:ea typeface="ヒラギノ角ゴ Pro W3" charset="-128"/>
                <a:cs typeface="ヒラギノ角ゴ Pro W3" charset="-128"/>
              </a:defRPr>
            </a:lvl2pPr>
            <a:lvl3pPr marL="1371600" indent="-274320" algn="l" defTabSz="548640" rtl="0" eaLnBrk="1" fontAlgn="base" hangingPunct="1">
              <a:spcBef>
                <a:spcPct val="20000"/>
              </a:spcBef>
              <a:spcAft>
                <a:spcPct val="0"/>
              </a:spcAft>
              <a:buFont typeface="Arial" charset="0"/>
              <a:buChar char="•"/>
              <a:defRPr sz="2800" kern="1200">
                <a:solidFill>
                  <a:schemeClr val="tx1"/>
                </a:solidFill>
                <a:latin typeface="+mn-lt"/>
                <a:ea typeface="ヒラギノ角ゴ Pro W3" charset="-128"/>
                <a:cs typeface="ヒラギノ角ゴ Pro W3" charset="-128"/>
              </a:defRPr>
            </a:lvl3pPr>
            <a:lvl4pPr marL="1920240" indent="-274320" algn="l" defTabSz="548640" rtl="0" eaLnBrk="1" fontAlgn="base" hangingPunct="1">
              <a:spcBef>
                <a:spcPct val="20000"/>
              </a:spcBef>
              <a:spcAft>
                <a:spcPct val="0"/>
              </a:spcAft>
              <a:buFont typeface="Arial" charset="0"/>
              <a:buChar char="–"/>
              <a:defRPr sz="2800" kern="1200">
                <a:solidFill>
                  <a:schemeClr val="tx1"/>
                </a:solidFill>
                <a:latin typeface="+mn-lt"/>
                <a:ea typeface="ヒラギノ角ゴ Pro W3" charset="-128"/>
                <a:cs typeface="ヒラギノ角ゴ Pro W3" charset="-128"/>
              </a:defRPr>
            </a:lvl4pPr>
            <a:lvl5pPr marL="2468880" indent="-274320" algn="l" defTabSz="548640" rtl="0" eaLnBrk="1" fontAlgn="base" hangingPunct="1">
              <a:spcBef>
                <a:spcPct val="20000"/>
              </a:spcBef>
              <a:spcAft>
                <a:spcPct val="0"/>
              </a:spcAft>
              <a:buFont typeface="Arial" charset="0"/>
              <a:buChar char="»"/>
              <a:defRPr sz="2800" kern="1200">
                <a:solidFill>
                  <a:schemeClr val="tx1"/>
                </a:solidFill>
                <a:latin typeface="+mn-lt"/>
                <a:ea typeface="ヒラギノ角ゴ Pro W3" charset="-128"/>
                <a:cs typeface="ヒラギノ角ゴ Pro W3" charset="-128"/>
              </a:defRPr>
            </a:lvl5pPr>
            <a:lvl6pPr marL="3017520" indent="-274320" algn="l" defTabSz="548640" rtl="0" eaLnBrk="1" latinLnBrk="0" hangingPunct="1">
              <a:spcBef>
                <a:spcPct val="20000"/>
              </a:spcBef>
              <a:buFont typeface="Arial"/>
              <a:buChar char="•"/>
              <a:defRPr sz="2400" kern="1200">
                <a:solidFill>
                  <a:schemeClr val="tx1"/>
                </a:solidFill>
                <a:latin typeface="+mn-lt"/>
                <a:ea typeface="+mn-ea"/>
                <a:cs typeface="+mn-cs"/>
              </a:defRPr>
            </a:lvl6pPr>
            <a:lvl7pPr marL="3566160" indent="-274320" algn="l" defTabSz="548640" rtl="0" eaLnBrk="1" latinLnBrk="0" hangingPunct="1">
              <a:spcBef>
                <a:spcPct val="20000"/>
              </a:spcBef>
              <a:buFont typeface="Arial"/>
              <a:buChar char="•"/>
              <a:defRPr sz="2400" kern="1200">
                <a:solidFill>
                  <a:schemeClr val="tx1"/>
                </a:solidFill>
                <a:latin typeface="+mn-lt"/>
                <a:ea typeface="+mn-ea"/>
                <a:cs typeface="+mn-cs"/>
              </a:defRPr>
            </a:lvl7pPr>
            <a:lvl8pPr marL="4114800" indent="-274320" algn="l" defTabSz="548640" rtl="0" eaLnBrk="1" latinLnBrk="0" hangingPunct="1">
              <a:spcBef>
                <a:spcPct val="20000"/>
              </a:spcBef>
              <a:buFont typeface="Arial"/>
              <a:buChar char="•"/>
              <a:defRPr sz="2400" kern="1200">
                <a:solidFill>
                  <a:schemeClr val="tx1"/>
                </a:solidFill>
                <a:latin typeface="+mn-lt"/>
                <a:ea typeface="+mn-ea"/>
                <a:cs typeface="+mn-cs"/>
              </a:defRPr>
            </a:lvl8pPr>
            <a:lvl9pPr marL="4663440" indent="-274320" algn="l" defTabSz="548640" rtl="0" eaLnBrk="1" latinLnBrk="0" hangingPunct="1">
              <a:spcBef>
                <a:spcPct val="20000"/>
              </a:spcBef>
              <a:buFont typeface="Arial"/>
              <a:buChar char="•"/>
              <a:defRPr sz="2400" kern="1200">
                <a:solidFill>
                  <a:schemeClr val="tx1"/>
                </a:solidFill>
                <a:latin typeface="+mn-lt"/>
                <a:ea typeface="+mn-ea"/>
                <a:cs typeface="+mn-cs"/>
              </a:defRPr>
            </a:lvl9pPr>
          </a:lstStyle>
          <a:p>
            <a:pPr marL="457200" indent="-457200">
              <a:buFont typeface="Arial" charset="0"/>
              <a:buChar char="•"/>
            </a:pPr>
            <a:r>
              <a:rPr lang="en-US" dirty="0"/>
              <a:t>Run </a:t>
            </a:r>
            <a:r>
              <a:rPr lang="en-US" dirty="0" err="1"/>
              <a:t>MXNet</a:t>
            </a:r>
            <a:r>
              <a:rPr lang="en-US" dirty="0"/>
              <a:t>/</a:t>
            </a:r>
            <a:r>
              <a:rPr lang="en-US" dirty="0" err="1"/>
              <a:t>PyTorch</a:t>
            </a:r>
            <a:r>
              <a:rPr lang="en-US" dirty="0"/>
              <a:t> training </a:t>
            </a:r>
            <a:r>
              <a:rPr lang="en-US" b="1" dirty="0"/>
              <a:t>with one command</a:t>
            </a:r>
            <a:r>
              <a:rPr lang="en-US" dirty="0"/>
              <a:t>: </a:t>
            </a:r>
          </a:p>
          <a:p>
            <a:pPr marL="457200" indent="-457200">
              <a:buFont typeface="Arial" charset="0"/>
              <a:buChar char="•"/>
            </a:pPr>
            <a:endParaRPr lang="en-US" dirty="0"/>
          </a:p>
          <a:p>
            <a:pPr marL="457200" indent="-457200">
              <a:buFont typeface="Arial" charset="0"/>
              <a:buChar char="•"/>
            </a:pPr>
            <a:endParaRPr lang="en-US" dirty="0"/>
          </a:p>
          <a:p>
            <a:pPr marL="457200" indent="-457200">
              <a:buFont typeface="Arial" charset="0"/>
              <a:buChar char="•"/>
            </a:pPr>
            <a:endParaRPr lang="en-US" dirty="0"/>
          </a:p>
          <a:p>
            <a:pPr marL="457200" indent="-457200">
              <a:buFont typeface="Arial" charset="0"/>
              <a:buChar char="•"/>
            </a:pPr>
            <a:endParaRPr lang="en-US" dirty="0"/>
          </a:p>
          <a:p>
            <a:pPr marL="457200" indent="-457200">
              <a:buFont typeface="Arial" charset="0"/>
              <a:buChar char="•"/>
            </a:pPr>
            <a:endParaRPr lang="en-US" dirty="0"/>
          </a:p>
          <a:p>
            <a:pPr marL="0" indent="0" algn="ctr">
              <a:buNone/>
            </a:pPr>
            <a:endParaRPr lang="en-US" sz="2000" i="1" dirty="0"/>
          </a:p>
          <a:p>
            <a:pPr marL="457200" indent="-457200">
              <a:buFont typeface="Arial" charset="0"/>
              <a:buChar char="•"/>
            </a:pPr>
            <a:endParaRPr lang="en-US" dirty="0"/>
          </a:p>
        </p:txBody>
      </p:sp>
      <p:graphicFrame>
        <p:nvGraphicFramePr>
          <p:cNvPr id="2" name="Table 1">
            <a:extLst>
              <a:ext uri="{FF2B5EF4-FFF2-40B4-BE49-F238E27FC236}">
                <a16:creationId xmlns:a16="http://schemas.microsoft.com/office/drawing/2014/main" id="{8D68A517-AAE0-E545-9745-10DA6F711D48}"/>
              </a:ext>
            </a:extLst>
          </p:cNvPr>
          <p:cNvGraphicFramePr>
            <a:graphicFrameLocks noGrp="1"/>
          </p:cNvGraphicFramePr>
          <p:nvPr>
            <p:extLst/>
          </p:nvPr>
        </p:nvGraphicFramePr>
        <p:xfrm>
          <a:off x="1824932" y="2354189"/>
          <a:ext cx="9753600" cy="2011680"/>
        </p:xfrm>
        <a:graphic>
          <a:graphicData uri="http://schemas.openxmlformats.org/drawingml/2006/table">
            <a:tbl>
              <a:tblPr firstRow="1" bandRow="1">
                <a:tableStyleId>{5C22544A-7EE6-4342-B048-85BDC9FD1C3A}</a:tableStyleId>
              </a:tblPr>
              <a:tblGrid>
                <a:gridCol w="9753600">
                  <a:extLst>
                    <a:ext uri="{9D8B030D-6E8A-4147-A177-3AD203B41FA5}">
                      <a16:colId xmlns:a16="http://schemas.microsoft.com/office/drawing/2014/main" val="89244625"/>
                    </a:ext>
                  </a:extLst>
                </a:gridCol>
              </a:tblGrid>
              <a:tr h="370840">
                <a:tc>
                  <a:txBody>
                    <a:bodyPr/>
                    <a:lstStyle/>
                    <a:p>
                      <a:r>
                        <a:rPr lang="en-US" sz="1800" b="0" dirty="0">
                          <a:latin typeface="Consolas" panose="020B0609020204030204" pitchFamily="49" charset="0"/>
                          <a:cs typeface="Consolas" panose="020B0609020204030204" pitchFamily="49" charset="0"/>
                        </a:rPr>
                        <a:t>yarn jar </a:t>
                      </a:r>
                      <a:r>
                        <a:rPr lang="en-US" sz="1800" b="0" dirty="0" err="1">
                          <a:latin typeface="Consolas" panose="020B0609020204030204" pitchFamily="49" charset="0"/>
                          <a:cs typeface="Consolas" panose="020B0609020204030204" pitchFamily="49" charset="0"/>
                        </a:rPr>
                        <a:t>hadoop</a:t>
                      </a:r>
                      <a:r>
                        <a:rPr lang="en-US" sz="1800" b="0" dirty="0">
                          <a:latin typeface="Consolas" panose="020B0609020204030204" pitchFamily="49" charset="0"/>
                          <a:cs typeface="Consolas" panose="020B0609020204030204" pitchFamily="49" charset="0"/>
                        </a:rPr>
                        <a:t>-yarn-applications-submarine-&lt;version&gt;.jar job run \</a:t>
                      </a:r>
                    </a:p>
                    <a:p>
                      <a:r>
                        <a:rPr lang="en-US" sz="1800" b="0" dirty="0">
                          <a:latin typeface="Consolas" panose="020B0609020204030204" pitchFamily="49" charset="0"/>
                          <a:cs typeface="Consolas" panose="020B0609020204030204" pitchFamily="49" charset="0"/>
                        </a:rPr>
                        <a:t> --name xyz-job-001 --</a:t>
                      </a:r>
                      <a:r>
                        <a:rPr lang="en-US" sz="1800" b="0" dirty="0" err="1">
                          <a:latin typeface="Consolas" panose="020B0609020204030204" pitchFamily="49" charset="0"/>
                          <a:cs typeface="Consolas" panose="020B0609020204030204" pitchFamily="49" charset="0"/>
                        </a:rPr>
                        <a:t>docker_image</a:t>
                      </a:r>
                      <a:r>
                        <a:rPr lang="en-US" sz="1800" b="0" dirty="0">
                          <a:latin typeface="Consolas" panose="020B0609020204030204" pitchFamily="49" charset="0"/>
                          <a:cs typeface="Consolas" panose="020B0609020204030204" pitchFamily="49" charset="0"/>
                        </a:rPr>
                        <a:t> &lt;your docker image&gt; \</a:t>
                      </a:r>
                    </a:p>
                    <a:p>
                      <a:r>
                        <a:rPr lang="en-US" sz="1800" b="0" dirty="0">
                          <a:latin typeface="Consolas" panose="020B0609020204030204" pitchFamily="49" charset="0"/>
                          <a:cs typeface="Consolas" panose="020B0609020204030204" pitchFamily="49" charset="0"/>
                        </a:rPr>
                        <a:t> --</a:t>
                      </a:r>
                      <a:r>
                        <a:rPr lang="en-US" sz="1800" b="0" dirty="0" err="1">
                          <a:latin typeface="Consolas" panose="020B0609020204030204" pitchFamily="49" charset="0"/>
                          <a:cs typeface="Consolas" panose="020B0609020204030204" pitchFamily="49" charset="0"/>
                        </a:rPr>
                        <a:t>input_path</a:t>
                      </a:r>
                      <a:r>
                        <a:rPr lang="en-US" sz="1800" b="0" dirty="0">
                          <a:latin typeface="Consolas" panose="020B0609020204030204" pitchFamily="49" charset="0"/>
                          <a:cs typeface="Consolas" panose="020B0609020204030204" pitchFamily="49" charset="0"/>
                        </a:rPr>
                        <a:t> </a:t>
                      </a:r>
                      <a:r>
                        <a:rPr lang="en-US" sz="1800" b="0" dirty="0" err="1">
                          <a:latin typeface="Consolas" panose="020B0609020204030204" pitchFamily="49" charset="0"/>
                          <a:cs typeface="Consolas" panose="020B0609020204030204" pitchFamily="49" charset="0"/>
                        </a:rPr>
                        <a:t>hdfs</a:t>
                      </a:r>
                      <a:r>
                        <a:rPr lang="en-US" sz="1800" b="0" dirty="0">
                          <a:latin typeface="Consolas" panose="020B0609020204030204" pitchFamily="49" charset="0"/>
                          <a:cs typeface="Consolas" panose="020B0609020204030204" pitchFamily="49" charset="0"/>
                        </a:rPr>
                        <a:t>://default/dataset/cifar-10-data \</a:t>
                      </a:r>
                    </a:p>
                    <a:p>
                      <a:r>
                        <a:rPr lang="en-US" sz="1800" b="0" dirty="0">
                          <a:latin typeface="Consolas" panose="020B0609020204030204" pitchFamily="49" charset="0"/>
                          <a:cs typeface="Consolas" panose="020B0609020204030204" pitchFamily="49" charset="0"/>
                        </a:rPr>
                        <a:t> --</a:t>
                      </a:r>
                      <a:r>
                        <a:rPr lang="en-US" sz="1800" b="0" dirty="0" err="1">
                          <a:latin typeface="Consolas" panose="020B0609020204030204" pitchFamily="49" charset="0"/>
                          <a:cs typeface="Consolas" panose="020B0609020204030204" pitchFamily="49" charset="0"/>
                        </a:rPr>
                        <a:t>checkpoint_path</a:t>
                      </a:r>
                      <a:r>
                        <a:rPr lang="en-US" sz="1800" b="0" dirty="0">
                          <a:latin typeface="Consolas" panose="020B0609020204030204" pitchFamily="49" charset="0"/>
                          <a:cs typeface="Consolas" panose="020B0609020204030204" pitchFamily="49" charset="0"/>
                        </a:rPr>
                        <a:t> </a:t>
                      </a:r>
                      <a:r>
                        <a:rPr lang="en-US" sz="1800" b="0" dirty="0" err="1">
                          <a:latin typeface="Consolas" panose="020B0609020204030204" pitchFamily="49" charset="0"/>
                          <a:cs typeface="Consolas" panose="020B0609020204030204" pitchFamily="49" charset="0"/>
                        </a:rPr>
                        <a:t>hdfs</a:t>
                      </a:r>
                      <a:r>
                        <a:rPr lang="en-US" sz="1800" b="0" dirty="0">
                          <a:latin typeface="Consolas" panose="020B0609020204030204" pitchFamily="49" charset="0"/>
                          <a:cs typeface="Consolas" panose="020B0609020204030204" pitchFamily="49" charset="0"/>
                        </a:rPr>
                        <a:t>://default/</a:t>
                      </a:r>
                      <a:r>
                        <a:rPr lang="en-US" sz="1800" b="0" dirty="0" err="1">
                          <a:latin typeface="Consolas" panose="020B0609020204030204" pitchFamily="49" charset="0"/>
                          <a:cs typeface="Consolas" panose="020B0609020204030204" pitchFamily="49" charset="0"/>
                        </a:rPr>
                        <a:t>tmp</a:t>
                      </a:r>
                      <a:r>
                        <a:rPr lang="en-US" sz="1800" b="0" dirty="0">
                          <a:latin typeface="Consolas" panose="020B0609020204030204" pitchFamily="49" charset="0"/>
                          <a:cs typeface="Consolas" panose="020B0609020204030204" pitchFamily="49" charset="0"/>
                        </a:rPr>
                        <a:t>/cifar-10-jobdir \</a:t>
                      </a:r>
                    </a:p>
                    <a:p>
                      <a:r>
                        <a:rPr lang="en-US" sz="1800" b="0" dirty="0">
                          <a:latin typeface="Consolas" panose="020B0609020204030204" pitchFamily="49" charset="0"/>
                          <a:cs typeface="Consolas" panose="020B0609020204030204" pitchFamily="49" charset="0"/>
                        </a:rPr>
                        <a:t> </a:t>
                      </a:r>
                      <a:r>
                        <a:rPr lang="en-US" sz="1800" b="0" dirty="0">
                          <a:solidFill>
                            <a:srgbClr val="FF0000"/>
                          </a:solidFill>
                          <a:latin typeface="Consolas" panose="020B0609020204030204" pitchFamily="49" charset="0"/>
                          <a:cs typeface="Consolas" panose="020B0609020204030204" pitchFamily="49" charset="0"/>
                        </a:rPr>
                        <a:t>--</a:t>
                      </a:r>
                      <a:r>
                        <a:rPr lang="en-US" sz="1800" b="0" dirty="0" err="1">
                          <a:solidFill>
                            <a:srgbClr val="FF0000"/>
                          </a:solidFill>
                          <a:latin typeface="Consolas" panose="020B0609020204030204" pitchFamily="49" charset="0"/>
                          <a:cs typeface="Consolas" panose="020B0609020204030204" pitchFamily="49" charset="0"/>
                        </a:rPr>
                        <a:t>num_workers</a:t>
                      </a:r>
                      <a:r>
                        <a:rPr lang="en-US" sz="1800" b="0" dirty="0">
                          <a:solidFill>
                            <a:srgbClr val="FF0000"/>
                          </a:solidFill>
                          <a:latin typeface="Consolas" panose="020B0609020204030204" pitchFamily="49" charset="0"/>
                          <a:cs typeface="Consolas" panose="020B0609020204030204" pitchFamily="49" charset="0"/>
                        </a:rPr>
                        <a:t> 1</a:t>
                      </a:r>
                      <a:r>
                        <a:rPr lang="en-US" sz="1800" b="0" dirty="0">
                          <a:latin typeface="Consolas" panose="020B0609020204030204" pitchFamily="49" charset="0"/>
                          <a:cs typeface="Consolas" panose="020B0609020204030204" pitchFamily="49" charset="0"/>
                        </a:rPr>
                        <a:t> \</a:t>
                      </a:r>
                    </a:p>
                    <a:p>
                      <a:r>
                        <a:rPr lang="en-US" sz="1800" b="0" dirty="0">
                          <a:latin typeface="Consolas" panose="020B0609020204030204" pitchFamily="49" charset="0"/>
                          <a:cs typeface="Consolas" panose="020B0609020204030204" pitchFamily="49" charset="0"/>
                        </a:rPr>
                        <a:t> --</a:t>
                      </a:r>
                      <a:r>
                        <a:rPr lang="en-US" sz="1800" b="0" dirty="0" err="1">
                          <a:latin typeface="Consolas" panose="020B0609020204030204" pitchFamily="49" charset="0"/>
                          <a:cs typeface="Consolas" panose="020B0609020204030204" pitchFamily="49" charset="0"/>
                        </a:rPr>
                        <a:t>worker_resources</a:t>
                      </a:r>
                      <a:r>
                        <a:rPr lang="en-US" sz="1800" b="0" dirty="0">
                          <a:latin typeface="Consolas" panose="020B0609020204030204" pitchFamily="49" charset="0"/>
                          <a:cs typeface="Consolas" panose="020B0609020204030204" pitchFamily="49" charset="0"/>
                        </a:rPr>
                        <a:t> memory=8G,vcores=2,</a:t>
                      </a:r>
                      <a:r>
                        <a:rPr lang="en-US" sz="1800" b="0" dirty="0">
                          <a:solidFill>
                            <a:srgbClr val="FF0000"/>
                          </a:solidFill>
                          <a:latin typeface="Consolas" panose="020B0609020204030204" pitchFamily="49" charset="0"/>
                          <a:cs typeface="Consolas" panose="020B0609020204030204" pitchFamily="49" charset="0"/>
                        </a:rPr>
                        <a:t>gpu=2</a:t>
                      </a:r>
                      <a:r>
                        <a:rPr lang="en-US" sz="1800" b="0" dirty="0">
                          <a:latin typeface="Consolas" panose="020B0609020204030204" pitchFamily="49" charset="0"/>
                          <a:cs typeface="Consolas" panose="020B0609020204030204" pitchFamily="49" charset="0"/>
                        </a:rPr>
                        <a:t> \</a:t>
                      </a:r>
                    </a:p>
                    <a:p>
                      <a:r>
                        <a:rPr lang="en-US" sz="1800" b="0" dirty="0">
                          <a:latin typeface="Consolas" panose="020B0609020204030204" pitchFamily="49" charset="0"/>
                          <a:cs typeface="Consolas" panose="020B0609020204030204" pitchFamily="49" charset="0"/>
                        </a:rPr>
                        <a:t> --</a:t>
                      </a:r>
                      <a:r>
                        <a:rPr lang="en-US" sz="1800" b="0" dirty="0" err="1">
                          <a:latin typeface="Consolas" panose="020B0609020204030204" pitchFamily="49" charset="0"/>
                          <a:cs typeface="Consolas" panose="020B0609020204030204" pitchFamily="49" charset="0"/>
                        </a:rPr>
                        <a:t>worker_launch_cmd</a:t>
                      </a:r>
                      <a:r>
                        <a:rPr lang="en-US" sz="1800" b="0" dirty="0">
                          <a:latin typeface="Consolas" panose="020B0609020204030204" pitchFamily="49" charset="0"/>
                          <a:cs typeface="Consolas" panose="020B0609020204030204" pitchFamily="49" charset="0"/>
                        </a:rPr>
                        <a:t> “</a:t>
                      </a:r>
                      <a:r>
                        <a:rPr lang="en-US" sz="1800" b="0" dirty="0" err="1">
                          <a:latin typeface="Consolas" panose="020B0609020204030204" pitchFamily="49" charset="0"/>
                          <a:cs typeface="Consolas" panose="020B0609020204030204" pitchFamily="49" charset="0"/>
                        </a:rPr>
                        <a:t>cmd</a:t>
                      </a:r>
                      <a:r>
                        <a:rPr lang="en-US" sz="1800" b="0" dirty="0">
                          <a:latin typeface="Consolas" panose="020B0609020204030204" pitchFamily="49" charset="0"/>
                          <a:cs typeface="Consolas" panose="020B0609020204030204" pitchFamily="49" charset="0"/>
                        </a:rPr>
                        <a:t> for </a:t>
                      </a:r>
                      <a:r>
                        <a:rPr lang="en-US" sz="1800" b="0" dirty="0" err="1">
                          <a:latin typeface="Consolas" panose="020B0609020204030204" pitchFamily="49" charset="0"/>
                          <a:cs typeface="Consolas" panose="020B0609020204030204" pitchFamily="49" charset="0"/>
                        </a:rPr>
                        <a:t>MXNet</a:t>
                      </a:r>
                      <a:r>
                        <a:rPr lang="en-US" sz="1800" b="0" dirty="0">
                          <a:latin typeface="Consolas" panose="020B0609020204030204" pitchFamily="49" charset="0"/>
                          <a:cs typeface="Consolas" panose="020B0609020204030204" pitchFamily="49" charset="0"/>
                        </a:rPr>
                        <a:t>/</a:t>
                      </a:r>
                      <a:r>
                        <a:rPr lang="en-US" sz="1800" b="0" dirty="0" err="1">
                          <a:latin typeface="Consolas" panose="020B0609020204030204" pitchFamily="49" charset="0"/>
                          <a:cs typeface="Consolas" panose="020B0609020204030204" pitchFamily="49" charset="0"/>
                        </a:rPr>
                        <a:t>PyTorch</a:t>
                      </a:r>
                      <a:r>
                        <a:rPr lang="en-US" sz="1800" b="0" dirty="0">
                          <a:latin typeface="Consolas" panose="020B0609020204030204" pitchFamily="49" charset="0"/>
                          <a:cs typeface="Consolas" panose="020B0609020204030204" pitchFamily="49" charset="0"/>
                        </a:rPr>
                        <a:t>"</a:t>
                      </a:r>
                    </a:p>
                  </a:txBody>
                  <a:tcPr>
                    <a:solidFill>
                      <a:schemeClr val="accent1">
                        <a:lumMod val="40000"/>
                        <a:lumOff val="60000"/>
                      </a:schemeClr>
                    </a:solidFill>
                  </a:tcPr>
                </a:tc>
                <a:extLst>
                  <a:ext uri="{0D108BD9-81ED-4DB2-BD59-A6C34878D82A}">
                    <a16:rowId xmlns:a16="http://schemas.microsoft.com/office/drawing/2014/main" val="3473009538"/>
                  </a:ext>
                </a:extLst>
              </a:tr>
            </a:tbl>
          </a:graphicData>
        </a:graphic>
      </p:graphicFrame>
    </p:spTree>
    <p:extLst>
      <p:ext uri="{BB962C8B-B14F-4D97-AF65-F5344CB8AC3E}">
        <p14:creationId xmlns:p14="http://schemas.microsoft.com/office/powerpoint/2010/main" val="22347016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8D09C0-8B07-8A4C-AA7C-72C859DD7433}"/>
              </a:ext>
            </a:extLst>
          </p:cNvPr>
          <p:cNvSpPr>
            <a:spLocks noGrp="1"/>
          </p:cNvSpPr>
          <p:nvPr>
            <p:ph type="ctrTitle"/>
          </p:nvPr>
        </p:nvSpPr>
        <p:spPr/>
        <p:txBody>
          <a:bodyPr/>
          <a:lstStyle/>
          <a:p>
            <a:r>
              <a:rPr lang="en-US" dirty="0"/>
              <a:t>Solutions with Submarine</a:t>
            </a:r>
          </a:p>
        </p:txBody>
      </p:sp>
      <p:sp>
        <p:nvSpPr>
          <p:cNvPr id="6" name="Text Placeholder 13">
            <a:extLst>
              <a:ext uri="{FF2B5EF4-FFF2-40B4-BE49-F238E27FC236}">
                <a16:creationId xmlns:a16="http://schemas.microsoft.com/office/drawing/2014/main" id="{18340E77-0A9F-BA40-9880-E0E413CED417}"/>
              </a:ext>
            </a:extLst>
          </p:cNvPr>
          <p:cNvSpPr txBox="1">
            <a:spLocks/>
          </p:cNvSpPr>
          <p:nvPr/>
        </p:nvSpPr>
        <p:spPr>
          <a:xfrm>
            <a:off x="830263" y="1794933"/>
            <a:ext cx="13190537" cy="5266266"/>
          </a:xfrm>
          <a:prstGeom prst="rect">
            <a:avLst/>
          </a:prstGeom>
        </p:spPr>
        <p:txBody>
          <a:bodyPr/>
          <a:lstStyle>
            <a:lvl1pPr marL="411480" indent="-411480" algn="l" defTabSz="548640" rtl="0" eaLnBrk="1" fontAlgn="base" hangingPunct="1">
              <a:lnSpc>
                <a:spcPct val="90000"/>
              </a:lnSpc>
              <a:spcBef>
                <a:spcPts val="1200"/>
              </a:spcBef>
              <a:spcAft>
                <a:spcPct val="0"/>
              </a:spcAft>
              <a:buClr>
                <a:schemeClr val="accent1"/>
              </a:buClr>
              <a:buSzPct val="110000"/>
              <a:buFont typeface="Arial" panose="020B0604020202020204" pitchFamily="34" charset="0"/>
              <a:buChar char="•"/>
              <a:defRPr sz="2800" kern="1200">
                <a:solidFill>
                  <a:schemeClr val="tx1"/>
                </a:solidFill>
                <a:latin typeface="+mn-lt"/>
                <a:ea typeface="ヒラギノ角ゴ Pro W3" charset="-128"/>
                <a:cs typeface="ヒラギノ角ゴ Pro W3" charset="-128"/>
              </a:defRPr>
            </a:lvl1pPr>
            <a:lvl2pPr marL="891540" indent="-342900" algn="l" defTabSz="548640" rtl="0" eaLnBrk="1" fontAlgn="base" hangingPunct="1">
              <a:lnSpc>
                <a:spcPct val="90000"/>
              </a:lnSpc>
              <a:spcBef>
                <a:spcPts val="600"/>
              </a:spcBef>
              <a:spcAft>
                <a:spcPct val="0"/>
              </a:spcAft>
              <a:buClr>
                <a:schemeClr val="accent1"/>
              </a:buClr>
              <a:buSzPct val="110000"/>
              <a:buFont typeface="Arial" panose="020B0604020202020204" pitchFamily="34" charset="0"/>
              <a:buChar char="•"/>
              <a:defRPr sz="2400" kern="1200">
                <a:solidFill>
                  <a:schemeClr val="tx1"/>
                </a:solidFill>
                <a:latin typeface="+mn-lt"/>
                <a:ea typeface="ヒラギノ角ゴ Pro W3" charset="-128"/>
                <a:cs typeface="ヒラギノ角ゴ Pro W3" charset="-128"/>
              </a:defRPr>
            </a:lvl2pPr>
            <a:lvl3pPr marL="1371600" indent="-274320" algn="l" defTabSz="548640" rtl="0" eaLnBrk="1" fontAlgn="base" hangingPunct="1">
              <a:spcBef>
                <a:spcPct val="20000"/>
              </a:spcBef>
              <a:spcAft>
                <a:spcPct val="0"/>
              </a:spcAft>
              <a:buFont typeface="Arial" charset="0"/>
              <a:buChar char="•"/>
              <a:defRPr sz="2800" kern="1200">
                <a:solidFill>
                  <a:schemeClr val="tx1"/>
                </a:solidFill>
                <a:latin typeface="+mn-lt"/>
                <a:ea typeface="ヒラギノ角ゴ Pro W3" charset="-128"/>
                <a:cs typeface="ヒラギノ角ゴ Pro W3" charset="-128"/>
              </a:defRPr>
            </a:lvl3pPr>
            <a:lvl4pPr marL="1920240" indent="-274320" algn="l" defTabSz="548640" rtl="0" eaLnBrk="1" fontAlgn="base" hangingPunct="1">
              <a:spcBef>
                <a:spcPct val="20000"/>
              </a:spcBef>
              <a:spcAft>
                <a:spcPct val="0"/>
              </a:spcAft>
              <a:buFont typeface="Arial" charset="0"/>
              <a:buChar char="–"/>
              <a:defRPr sz="2800" kern="1200">
                <a:solidFill>
                  <a:schemeClr val="tx1"/>
                </a:solidFill>
                <a:latin typeface="+mn-lt"/>
                <a:ea typeface="ヒラギノ角ゴ Pro W3" charset="-128"/>
                <a:cs typeface="ヒラギノ角ゴ Pro W3" charset="-128"/>
              </a:defRPr>
            </a:lvl4pPr>
            <a:lvl5pPr marL="2468880" indent="-274320" algn="l" defTabSz="548640" rtl="0" eaLnBrk="1" fontAlgn="base" hangingPunct="1">
              <a:spcBef>
                <a:spcPct val="20000"/>
              </a:spcBef>
              <a:spcAft>
                <a:spcPct val="0"/>
              </a:spcAft>
              <a:buFont typeface="Arial" charset="0"/>
              <a:buChar char="»"/>
              <a:defRPr sz="2800" kern="1200">
                <a:solidFill>
                  <a:schemeClr val="tx1"/>
                </a:solidFill>
                <a:latin typeface="+mn-lt"/>
                <a:ea typeface="ヒラギノ角ゴ Pro W3" charset="-128"/>
                <a:cs typeface="ヒラギノ角ゴ Pro W3" charset="-128"/>
              </a:defRPr>
            </a:lvl5pPr>
            <a:lvl6pPr marL="3017520" indent="-274320" algn="l" defTabSz="548640" rtl="0" eaLnBrk="1" latinLnBrk="0" hangingPunct="1">
              <a:spcBef>
                <a:spcPct val="20000"/>
              </a:spcBef>
              <a:buFont typeface="Arial"/>
              <a:buChar char="•"/>
              <a:defRPr sz="2400" kern="1200">
                <a:solidFill>
                  <a:schemeClr val="tx1"/>
                </a:solidFill>
                <a:latin typeface="+mn-lt"/>
                <a:ea typeface="+mn-ea"/>
                <a:cs typeface="+mn-cs"/>
              </a:defRPr>
            </a:lvl6pPr>
            <a:lvl7pPr marL="3566160" indent="-274320" algn="l" defTabSz="548640" rtl="0" eaLnBrk="1" latinLnBrk="0" hangingPunct="1">
              <a:spcBef>
                <a:spcPct val="20000"/>
              </a:spcBef>
              <a:buFont typeface="Arial"/>
              <a:buChar char="•"/>
              <a:defRPr sz="2400" kern="1200">
                <a:solidFill>
                  <a:schemeClr val="tx1"/>
                </a:solidFill>
                <a:latin typeface="+mn-lt"/>
                <a:ea typeface="+mn-ea"/>
                <a:cs typeface="+mn-cs"/>
              </a:defRPr>
            </a:lvl7pPr>
            <a:lvl8pPr marL="4114800" indent="-274320" algn="l" defTabSz="548640" rtl="0" eaLnBrk="1" latinLnBrk="0" hangingPunct="1">
              <a:spcBef>
                <a:spcPct val="20000"/>
              </a:spcBef>
              <a:buFont typeface="Arial"/>
              <a:buChar char="•"/>
              <a:defRPr sz="2400" kern="1200">
                <a:solidFill>
                  <a:schemeClr val="tx1"/>
                </a:solidFill>
                <a:latin typeface="+mn-lt"/>
                <a:ea typeface="+mn-ea"/>
                <a:cs typeface="+mn-cs"/>
              </a:defRPr>
            </a:lvl8pPr>
            <a:lvl9pPr marL="4663440" indent="-274320" algn="l" defTabSz="548640" rtl="0" eaLnBrk="1" latinLnBrk="0" hangingPunct="1">
              <a:spcBef>
                <a:spcPct val="20000"/>
              </a:spcBef>
              <a:buFont typeface="Arial"/>
              <a:buChar char="•"/>
              <a:defRPr sz="2400" kern="1200">
                <a:solidFill>
                  <a:schemeClr val="tx1"/>
                </a:solidFill>
                <a:latin typeface="+mn-lt"/>
                <a:ea typeface="+mn-ea"/>
                <a:cs typeface="+mn-cs"/>
              </a:defRPr>
            </a:lvl9pPr>
          </a:lstStyle>
          <a:p>
            <a:r>
              <a:rPr lang="en-US" altLang="zh-CN" dirty="0"/>
              <a:t>Handle data access.</a:t>
            </a:r>
          </a:p>
          <a:p>
            <a:r>
              <a:rPr lang="en-US" altLang="zh-CN" dirty="0"/>
              <a:t>Do ETL efficiently.</a:t>
            </a:r>
          </a:p>
          <a:p>
            <a:r>
              <a:rPr lang="en-US" altLang="zh-CN" dirty="0"/>
              <a:t>Handle job dependencies.</a:t>
            </a:r>
          </a:p>
          <a:p>
            <a:r>
              <a:rPr lang="en-US" altLang="zh-CN" dirty="0"/>
              <a:t>Multi-tenant.</a:t>
            </a:r>
          </a:p>
          <a:p>
            <a:r>
              <a:rPr lang="en-US" altLang="zh-CN" dirty="0"/>
              <a:t>Do experiments easily. </a:t>
            </a:r>
          </a:p>
          <a:p>
            <a:r>
              <a:rPr lang="en-US" altLang="zh-CN" dirty="0"/>
              <a:t>Run production jobs easily.</a:t>
            </a:r>
          </a:p>
          <a:p>
            <a:r>
              <a:rPr lang="en-US" altLang="zh-CN" dirty="0"/>
              <a:t>Manage models</a:t>
            </a:r>
          </a:p>
          <a:p>
            <a:endParaRPr lang="en-US" altLang="zh-CN" dirty="0"/>
          </a:p>
        </p:txBody>
      </p:sp>
      <p:sp>
        <p:nvSpPr>
          <p:cNvPr id="5" name="Rectangle 4">
            <a:extLst>
              <a:ext uri="{FF2B5EF4-FFF2-40B4-BE49-F238E27FC236}">
                <a16:creationId xmlns:a16="http://schemas.microsoft.com/office/drawing/2014/main" id="{B676534F-BB03-514E-8863-FBB8C99A2FE6}"/>
              </a:ext>
            </a:extLst>
          </p:cNvPr>
          <p:cNvSpPr/>
          <p:nvPr/>
        </p:nvSpPr>
        <p:spPr>
          <a:xfrm>
            <a:off x="1277470" y="3888691"/>
            <a:ext cx="4083424" cy="1858528"/>
          </a:xfrm>
          <a:prstGeom prst="rect">
            <a:avLst/>
          </a:pr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lIns="182880" tIns="182880" rIns="182880" bIns="182880" rtlCol="0" anchor="t" anchorCtr="0">
            <a:noAutofit/>
          </a:bodyPr>
          <a:lstStyle/>
          <a:p>
            <a:pPr algn="ctr">
              <a:lnSpc>
                <a:spcPct val="85000"/>
              </a:lnSpc>
              <a:spcBef>
                <a:spcPts val="600"/>
              </a:spcBef>
            </a:pPr>
            <a:endParaRPr lang="en-US" sz="2800" dirty="0">
              <a:solidFill>
                <a:srgbClr val="FFFFFF"/>
              </a:solidFill>
            </a:endParaRPr>
          </a:p>
        </p:txBody>
      </p:sp>
      <p:sp>
        <p:nvSpPr>
          <p:cNvPr id="8" name="Oval 7">
            <a:extLst>
              <a:ext uri="{FF2B5EF4-FFF2-40B4-BE49-F238E27FC236}">
                <a16:creationId xmlns:a16="http://schemas.microsoft.com/office/drawing/2014/main" id="{BAA4E5FF-F2ED-2B49-A8AF-3139C20A68F3}"/>
              </a:ext>
            </a:extLst>
          </p:cNvPr>
          <p:cNvSpPr/>
          <p:nvPr/>
        </p:nvSpPr>
        <p:spPr>
          <a:xfrm>
            <a:off x="6420612" y="4317350"/>
            <a:ext cx="4990852" cy="796170"/>
          </a:xfrm>
          <a:prstGeom prst="ellipse">
            <a:avLst/>
          </a:prstGeom>
          <a:solidFill>
            <a:schemeClr val="accent1">
              <a:lumMod val="40000"/>
              <a:lumOff val="60000"/>
            </a:schemeClr>
          </a:solidFill>
          <a:ln w="12700">
            <a:solidFill>
              <a:schemeClr val="accent1">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lIns="182880" tIns="182880" rIns="182880" bIns="182880" rtlCol="0" anchor="t" anchorCtr="0">
            <a:noAutofit/>
          </a:bodyPr>
          <a:lstStyle/>
          <a:p>
            <a:pPr algn="ctr">
              <a:lnSpc>
                <a:spcPct val="85000"/>
              </a:lnSpc>
              <a:spcBef>
                <a:spcPts val="600"/>
              </a:spcBef>
            </a:pPr>
            <a:r>
              <a:rPr lang="en-US" sz="2400" dirty="0">
                <a:solidFill>
                  <a:schemeClr val="bg1"/>
                </a:solidFill>
              </a:rPr>
              <a:t>Handled by Submarine</a:t>
            </a:r>
          </a:p>
        </p:txBody>
      </p:sp>
      <p:cxnSp>
        <p:nvCxnSpPr>
          <p:cNvPr id="9" name="Straight Arrow Connector 8">
            <a:extLst>
              <a:ext uri="{FF2B5EF4-FFF2-40B4-BE49-F238E27FC236}">
                <a16:creationId xmlns:a16="http://schemas.microsoft.com/office/drawing/2014/main" id="{06596CD2-C408-0A4A-AF67-A21169A609D4}"/>
              </a:ext>
            </a:extLst>
          </p:cNvPr>
          <p:cNvCxnSpPr>
            <a:cxnSpLocks/>
          </p:cNvCxnSpPr>
          <p:nvPr/>
        </p:nvCxnSpPr>
        <p:spPr>
          <a:xfrm>
            <a:off x="5378824" y="4772309"/>
            <a:ext cx="1041788" cy="0"/>
          </a:xfrm>
          <a:prstGeom prst="straightConnector1">
            <a:avLst/>
          </a:prstGeom>
          <a:ln w="28575">
            <a:solidFill>
              <a:schemeClr val="accent1">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 name="Straight Connector 3">
            <a:extLst>
              <a:ext uri="{FF2B5EF4-FFF2-40B4-BE49-F238E27FC236}">
                <a16:creationId xmlns:a16="http://schemas.microsoft.com/office/drawing/2014/main" id="{56DB521F-0A42-CD49-ACAC-95389C70A2E3}"/>
              </a:ext>
            </a:extLst>
          </p:cNvPr>
          <p:cNvCxnSpPr/>
          <p:nvPr/>
        </p:nvCxnSpPr>
        <p:spPr>
          <a:xfrm>
            <a:off x="1277470" y="2008094"/>
            <a:ext cx="2900083" cy="0"/>
          </a:xfrm>
          <a:prstGeom prst="line">
            <a:avLst/>
          </a:prstGeom>
          <a:ln w="28575">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4B2487D2-4400-8747-B9E0-6962C300492A}"/>
              </a:ext>
            </a:extLst>
          </p:cNvPr>
          <p:cNvCxnSpPr/>
          <p:nvPr/>
        </p:nvCxnSpPr>
        <p:spPr>
          <a:xfrm>
            <a:off x="1277470" y="2554941"/>
            <a:ext cx="2900083" cy="0"/>
          </a:xfrm>
          <a:prstGeom prst="line">
            <a:avLst/>
          </a:prstGeom>
          <a:ln w="28575">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53C97FD1-DC37-FF44-A8FA-50C47CE21557}"/>
              </a:ext>
            </a:extLst>
          </p:cNvPr>
          <p:cNvCxnSpPr>
            <a:cxnSpLocks/>
          </p:cNvCxnSpPr>
          <p:nvPr/>
        </p:nvCxnSpPr>
        <p:spPr>
          <a:xfrm>
            <a:off x="1277470" y="3128682"/>
            <a:ext cx="3868271" cy="0"/>
          </a:xfrm>
          <a:prstGeom prst="line">
            <a:avLst/>
          </a:prstGeom>
          <a:ln w="28575">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851C07C3-1F59-A04C-871D-312639CBA213}"/>
              </a:ext>
            </a:extLst>
          </p:cNvPr>
          <p:cNvCxnSpPr>
            <a:cxnSpLocks/>
          </p:cNvCxnSpPr>
          <p:nvPr/>
        </p:nvCxnSpPr>
        <p:spPr>
          <a:xfrm>
            <a:off x="1277470" y="3666565"/>
            <a:ext cx="2254624" cy="0"/>
          </a:xfrm>
          <a:prstGeom prst="line">
            <a:avLst/>
          </a:prstGeom>
          <a:ln w="28575">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CFBF4392-2EC2-9E4D-AC12-603A88BE9A76}"/>
              </a:ext>
            </a:extLst>
          </p:cNvPr>
          <p:cNvCxnSpPr>
            <a:cxnSpLocks/>
          </p:cNvCxnSpPr>
          <p:nvPr/>
        </p:nvCxnSpPr>
        <p:spPr>
          <a:xfrm>
            <a:off x="1277470" y="4168588"/>
            <a:ext cx="3402106" cy="0"/>
          </a:xfrm>
          <a:prstGeom prst="line">
            <a:avLst/>
          </a:prstGeom>
          <a:ln w="28575">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BF2E817B-DEBF-5449-BD14-5B127EAF3E74}"/>
              </a:ext>
            </a:extLst>
          </p:cNvPr>
          <p:cNvCxnSpPr>
            <a:cxnSpLocks/>
          </p:cNvCxnSpPr>
          <p:nvPr/>
        </p:nvCxnSpPr>
        <p:spPr>
          <a:xfrm>
            <a:off x="1277470" y="4715435"/>
            <a:ext cx="4083424" cy="0"/>
          </a:xfrm>
          <a:prstGeom prst="line">
            <a:avLst/>
          </a:prstGeom>
          <a:ln w="28575">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25B7C23C-E066-2141-A982-2E63B0EB46C8}"/>
              </a:ext>
            </a:extLst>
          </p:cNvPr>
          <p:cNvCxnSpPr>
            <a:cxnSpLocks/>
          </p:cNvCxnSpPr>
          <p:nvPr/>
        </p:nvCxnSpPr>
        <p:spPr>
          <a:xfrm>
            <a:off x="1277470" y="5289176"/>
            <a:ext cx="2541495" cy="0"/>
          </a:xfrm>
          <a:prstGeom prst="line">
            <a:avLst/>
          </a:prstGeom>
          <a:ln w="28575">
            <a:solidFill>
              <a:schemeClr val="accent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72731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6D0ACD-FCED-D249-BD0E-3C0DB73AD6D9}"/>
              </a:ext>
            </a:extLst>
          </p:cNvPr>
          <p:cNvSpPr>
            <a:spLocks noGrp="1"/>
          </p:cNvSpPr>
          <p:nvPr>
            <p:ph type="ctrTitle"/>
          </p:nvPr>
        </p:nvSpPr>
        <p:spPr>
          <a:xfrm>
            <a:off x="841493" y="3806105"/>
            <a:ext cx="8867771" cy="1576585"/>
          </a:xfrm>
        </p:spPr>
        <p:txBody>
          <a:bodyPr/>
          <a:lstStyle/>
          <a:p>
            <a:r>
              <a:rPr lang="en-US" dirty="0"/>
              <a:t>Other interesting points / data</a:t>
            </a:r>
          </a:p>
        </p:txBody>
      </p:sp>
    </p:spTree>
    <p:extLst>
      <p:ext uri="{BB962C8B-B14F-4D97-AF65-F5344CB8AC3E}">
        <p14:creationId xmlns:p14="http://schemas.microsoft.com/office/powerpoint/2010/main" val="4217748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8A5A8-C571-FA44-9E5B-41A156EE536D}"/>
              </a:ext>
            </a:extLst>
          </p:cNvPr>
          <p:cNvSpPr>
            <a:spLocks noGrp="1"/>
          </p:cNvSpPr>
          <p:nvPr>
            <p:ph type="ctrTitle"/>
          </p:nvPr>
        </p:nvSpPr>
        <p:spPr/>
        <p:txBody>
          <a:bodyPr/>
          <a:lstStyle/>
          <a:p>
            <a:r>
              <a:rPr lang="en-US" dirty="0"/>
              <a:t>Does running in Docker means poor performance?</a:t>
            </a:r>
          </a:p>
        </p:txBody>
      </p:sp>
      <p:sp>
        <p:nvSpPr>
          <p:cNvPr id="3" name="Rectangle 2">
            <a:extLst>
              <a:ext uri="{FF2B5EF4-FFF2-40B4-BE49-F238E27FC236}">
                <a16:creationId xmlns:a16="http://schemas.microsoft.com/office/drawing/2014/main" id="{67A4909D-3839-DE4F-A44F-D0AA5640566F}"/>
              </a:ext>
            </a:extLst>
          </p:cNvPr>
          <p:cNvSpPr/>
          <p:nvPr/>
        </p:nvSpPr>
        <p:spPr>
          <a:xfrm>
            <a:off x="3550023" y="2487142"/>
            <a:ext cx="7315200" cy="1785104"/>
          </a:xfrm>
          <a:prstGeom prst="rect">
            <a:avLst/>
          </a:prstGeom>
        </p:spPr>
        <p:txBody>
          <a:bodyPr>
            <a:spAutoFit/>
          </a:bodyPr>
          <a:lstStyle/>
          <a:p>
            <a:r>
              <a:rPr lang="en-US" i="1" dirty="0"/>
              <a:t>… In conclusion, even though there are extra layers lying between applications and hardware resources by using docker containers, docker engine manages to minimize the overhead pretty well. We don’t find noticeable drawbacks of docker containers in CPU and GPU tests …</a:t>
            </a:r>
          </a:p>
        </p:txBody>
      </p:sp>
      <p:sp>
        <p:nvSpPr>
          <p:cNvPr id="4" name="Rectangle 3">
            <a:extLst>
              <a:ext uri="{FF2B5EF4-FFF2-40B4-BE49-F238E27FC236}">
                <a16:creationId xmlns:a16="http://schemas.microsoft.com/office/drawing/2014/main" id="{C00176BD-26DC-A441-BA37-03C31735BD69}"/>
              </a:ext>
            </a:extLst>
          </p:cNvPr>
          <p:cNvSpPr/>
          <p:nvPr/>
        </p:nvSpPr>
        <p:spPr>
          <a:xfrm>
            <a:off x="3550023" y="4643747"/>
            <a:ext cx="7315200" cy="769441"/>
          </a:xfrm>
          <a:prstGeom prst="rect">
            <a:avLst/>
          </a:prstGeom>
        </p:spPr>
        <p:txBody>
          <a:bodyPr>
            <a:spAutoFit/>
          </a:bodyPr>
          <a:lstStyle/>
          <a:p>
            <a:pPr algn="ctr"/>
            <a:r>
              <a:rPr lang="en-US" dirty="0"/>
              <a:t>Performance Evaluation of Deep Learning Tools in Docker Containers. (</a:t>
            </a:r>
            <a:r>
              <a:rPr lang="en-US" dirty="0" err="1"/>
              <a:t>Pengfei</a:t>
            </a:r>
            <a:r>
              <a:rPr lang="en-US" dirty="0"/>
              <a:t> Xu, et al, 2017)</a:t>
            </a:r>
          </a:p>
        </p:txBody>
      </p:sp>
      <p:sp>
        <p:nvSpPr>
          <p:cNvPr id="5" name="Text Placeholder 13">
            <a:extLst>
              <a:ext uri="{FF2B5EF4-FFF2-40B4-BE49-F238E27FC236}">
                <a16:creationId xmlns:a16="http://schemas.microsoft.com/office/drawing/2014/main" id="{64CF5B11-EC9B-CE44-902C-D22BD808301C}"/>
              </a:ext>
            </a:extLst>
          </p:cNvPr>
          <p:cNvSpPr txBox="1">
            <a:spLocks/>
          </p:cNvSpPr>
          <p:nvPr/>
        </p:nvSpPr>
        <p:spPr>
          <a:xfrm>
            <a:off x="2505595" y="6132700"/>
            <a:ext cx="9839157" cy="587258"/>
          </a:xfrm>
          <a:prstGeom prst="rect">
            <a:avLst/>
          </a:prstGeom>
        </p:spPr>
        <p:txBody>
          <a:bodyPr/>
          <a:lstStyle>
            <a:lvl1pPr marL="411480" indent="-411480" algn="l" defTabSz="548640" rtl="0" eaLnBrk="1" fontAlgn="base" hangingPunct="1">
              <a:lnSpc>
                <a:spcPct val="90000"/>
              </a:lnSpc>
              <a:spcBef>
                <a:spcPts val="1200"/>
              </a:spcBef>
              <a:spcAft>
                <a:spcPct val="0"/>
              </a:spcAft>
              <a:buClr>
                <a:schemeClr val="accent1"/>
              </a:buClr>
              <a:buSzPct val="110000"/>
              <a:buFont typeface="Arial" panose="020B0604020202020204" pitchFamily="34" charset="0"/>
              <a:buChar char="•"/>
              <a:defRPr sz="2800" kern="1200">
                <a:solidFill>
                  <a:schemeClr val="tx1"/>
                </a:solidFill>
                <a:latin typeface="+mn-lt"/>
                <a:ea typeface="ヒラギノ角ゴ Pro W3" charset="-128"/>
                <a:cs typeface="ヒラギノ角ゴ Pro W3" charset="-128"/>
              </a:defRPr>
            </a:lvl1pPr>
            <a:lvl2pPr marL="891540" indent="-342900" algn="l" defTabSz="548640" rtl="0" eaLnBrk="1" fontAlgn="base" hangingPunct="1">
              <a:lnSpc>
                <a:spcPct val="90000"/>
              </a:lnSpc>
              <a:spcBef>
                <a:spcPts val="600"/>
              </a:spcBef>
              <a:spcAft>
                <a:spcPct val="0"/>
              </a:spcAft>
              <a:buClr>
                <a:schemeClr val="accent1"/>
              </a:buClr>
              <a:buSzPct val="110000"/>
              <a:buFont typeface="Arial" panose="020B0604020202020204" pitchFamily="34" charset="0"/>
              <a:buChar char="•"/>
              <a:defRPr sz="2400" kern="1200">
                <a:solidFill>
                  <a:schemeClr val="tx1"/>
                </a:solidFill>
                <a:latin typeface="+mn-lt"/>
                <a:ea typeface="ヒラギノ角ゴ Pro W3" charset="-128"/>
                <a:cs typeface="ヒラギノ角ゴ Pro W3" charset="-128"/>
              </a:defRPr>
            </a:lvl2pPr>
            <a:lvl3pPr marL="1371600" indent="-274320" algn="l" defTabSz="548640" rtl="0" eaLnBrk="1" fontAlgn="base" hangingPunct="1">
              <a:spcBef>
                <a:spcPct val="20000"/>
              </a:spcBef>
              <a:spcAft>
                <a:spcPct val="0"/>
              </a:spcAft>
              <a:buFont typeface="Arial" charset="0"/>
              <a:buChar char="•"/>
              <a:defRPr sz="2800" kern="1200">
                <a:solidFill>
                  <a:schemeClr val="tx1"/>
                </a:solidFill>
                <a:latin typeface="+mn-lt"/>
                <a:ea typeface="ヒラギノ角ゴ Pro W3" charset="-128"/>
                <a:cs typeface="ヒラギノ角ゴ Pro W3" charset="-128"/>
              </a:defRPr>
            </a:lvl3pPr>
            <a:lvl4pPr marL="1920240" indent="-274320" algn="l" defTabSz="548640" rtl="0" eaLnBrk="1" fontAlgn="base" hangingPunct="1">
              <a:spcBef>
                <a:spcPct val="20000"/>
              </a:spcBef>
              <a:spcAft>
                <a:spcPct val="0"/>
              </a:spcAft>
              <a:buFont typeface="Arial" charset="0"/>
              <a:buChar char="–"/>
              <a:defRPr sz="2800" kern="1200">
                <a:solidFill>
                  <a:schemeClr val="tx1"/>
                </a:solidFill>
                <a:latin typeface="+mn-lt"/>
                <a:ea typeface="ヒラギノ角ゴ Pro W3" charset="-128"/>
                <a:cs typeface="ヒラギノ角ゴ Pro W3" charset="-128"/>
              </a:defRPr>
            </a:lvl4pPr>
            <a:lvl5pPr marL="2468880" indent="-274320" algn="l" defTabSz="548640" rtl="0" eaLnBrk="1" fontAlgn="base" hangingPunct="1">
              <a:spcBef>
                <a:spcPct val="20000"/>
              </a:spcBef>
              <a:spcAft>
                <a:spcPct val="0"/>
              </a:spcAft>
              <a:buFont typeface="Arial" charset="0"/>
              <a:buChar char="»"/>
              <a:defRPr sz="2800" kern="1200">
                <a:solidFill>
                  <a:schemeClr val="tx1"/>
                </a:solidFill>
                <a:latin typeface="+mn-lt"/>
                <a:ea typeface="ヒラギノ角ゴ Pro W3" charset="-128"/>
                <a:cs typeface="ヒラギノ角ゴ Pro W3" charset="-128"/>
              </a:defRPr>
            </a:lvl5pPr>
            <a:lvl6pPr marL="3017520" indent="-274320" algn="l" defTabSz="548640" rtl="0" eaLnBrk="1" latinLnBrk="0" hangingPunct="1">
              <a:spcBef>
                <a:spcPct val="20000"/>
              </a:spcBef>
              <a:buFont typeface="Arial"/>
              <a:buChar char="•"/>
              <a:defRPr sz="2400" kern="1200">
                <a:solidFill>
                  <a:schemeClr val="tx1"/>
                </a:solidFill>
                <a:latin typeface="+mn-lt"/>
                <a:ea typeface="+mn-ea"/>
                <a:cs typeface="+mn-cs"/>
              </a:defRPr>
            </a:lvl6pPr>
            <a:lvl7pPr marL="3566160" indent="-274320" algn="l" defTabSz="548640" rtl="0" eaLnBrk="1" latinLnBrk="0" hangingPunct="1">
              <a:spcBef>
                <a:spcPct val="20000"/>
              </a:spcBef>
              <a:buFont typeface="Arial"/>
              <a:buChar char="•"/>
              <a:defRPr sz="2400" kern="1200">
                <a:solidFill>
                  <a:schemeClr val="tx1"/>
                </a:solidFill>
                <a:latin typeface="+mn-lt"/>
                <a:ea typeface="+mn-ea"/>
                <a:cs typeface="+mn-cs"/>
              </a:defRPr>
            </a:lvl7pPr>
            <a:lvl8pPr marL="4114800" indent="-274320" algn="l" defTabSz="548640" rtl="0" eaLnBrk="1" latinLnBrk="0" hangingPunct="1">
              <a:spcBef>
                <a:spcPct val="20000"/>
              </a:spcBef>
              <a:buFont typeface="Arial"/>
              <a:buChar char="•"/>
              <a:defRPr sz="2400" kern="1200">
                <a:solidFill>
                  <a:schemeClr val="tx1"/>
                </a:solidFill>
                <a:latin typeface="+mn-lt"/>
                <a:ea typeface="+mn-ea"/>
                <a:cs typeface="+mn-cs"/>
              </a:defRPr>
            </a:lvl8pPr>
            <a:lvl9pPr marL="4663440" indent="-274320" algn="l" defTabSz="548640" rtl="0" eaLnBrk="1" latinLnBrk="0" hangingPunct="1">
              <a:spcBef>
                <a:spcPct val="20000"/>
              </a:spcBef>
              <a:buFont typeface="Arial"/>
              <a:buChar char="•"/>
              <a:defRPr sz="2400" kern="1200">
                <a:solidFill>
                  <a:schemeClr val="tx1"/>
                </a:solidFill>
                <a:latin typeface="+mn-lt"/>
                <a:ea typeface="+mn-ea"/>
                <a:cs typeface="+mn-cs"/>
              </a:defRPr>
            </a:lvl9pPr>
          </a:lstStyle>
          <a:p>
            <a:pPr marL="0" indent="0" algn="ctr">
              <a:buNone/>
            </a:pPr>
            <a:r>
              <a:rPr lang="en-US" dirty="0"/>
              <a:t>But it is still very important to understand bad combination of Docker / OS leads to performance and debuggability issues.</a:t>
            </a:r>
          </a:p>
        </p:txBody>
      </p:sp>
    </p:spTree>
    <p:extLst>
      <p:ext uri="{BB962C8B-B14F-4D97-AF65-F5344CB8AC3E}">
        <p14:creationId xmlns:p14="http://schemas.microsoft.com/office/powerpoint/2010/main" val="4259765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8A5A8-C571-FA44-9E5B-41A156EE536D}"/>
              </a:ext>
            </a:extLst>
          </p:cNvPr>
          <p:cNvSpPr>
            <a:spLocks noGrp="1"/>
          </p:cNvSpPr>
          <p:nvPr>
            <p:ph type="ctrTitle"/>
          </p:nvPr>
        </p:nvSpPr>
        <p:spPr/>
        <p:txBody>
          <a:bodyPr/>
          <a:lstStyle/>
          <a:p>
            <a:r>
              <a:rPr lang="en-US" dirty="0"/>
              <a:t>Why GPU is necessary? </a:t>
            </a:r>
          </a:p>
        </p:txBody>
      </p:sp>
      <p:pic>
        <p:nvPicPr>
          <p:cNvPr id="6" name="Picture 5">
            <a:extLst>
              <a:ext uri="{FF2B5EF4-FFF2-40B4-BE49-F238E27FC236}">
                <a16:creationId xmlns:a16="http://schemas.microsoft.com/office/drawing/2014/main" id="{99B7E515-0D37-AC41-B47A-99294E471F4F}"/>
              </a:ext>
            </a:extLst>
          </p:cNvPr>
          <p:cNvPicPr>
            <a:picLocks noChangeAspect="1"/>
          </p:cNvPicPr>
          <p:nvPr/>
        </p:nvPicPr>
        <p:blipFill>
          <a:blip r:embed="rId2"/>
          <a:stretch>
            <a:fillRect/>
          </a:stretch>
        </p:blipFill>
        <p:spPr>
          <a:xfrm>
            <a:off x="3359523" y="1758576"/>
            <a:ext cx="7308477" cy="4504596"/>
          </a:xfrm>
          <a:prstGeom prst="rect">
            <a:avLst/>
          </a:prstGeom>
        </p:spPr>
      </p:pic>
      <p:sp>
        <p:nvSpPr>
          <p:cNvPr id="7" name="Rectangle 6">
            <a:extLst>
              <a:ext uri="{FF2B5EF4-FFF2-40B4-BE49-F238E27FC236}">
                <a16:creationId xmlns:a16="http://schemas.microsoft.com/office/drawing/2014/main" id="{D04562CE-41A9-1840-A251-8DC872678F72}"/>
              </a:ext>
            </a:extLst>
          </p:cNvPr>
          <p:cNvSpPr/>
          <p:nvPr/>
        </p:nvSpPr>
        <p:spPr>
          <a:xfrm>
            <a:off x="3908612" y="6831868"/>
            <a:ext cx="7315200" cy="769441"/>
          </a:xfrm>
          <a:prstGeom prst="rect">
            <a:avLst/>
          </a:prstGeom>
        </p:spPr>
        <p:txBody>
          <a:bodyPr>
            <a:spAutoFit/>
          </a:bodyPr>
          <a:lstStyle/>
          <a:p>
            <a:pPr algn="ctr"/>
            <a:r>
              <a:rPr lang="en-US" dirty="0"/>
              <a:t>https://</a:t>
            </a:r>
            <a:r>
              <a:rPr lang="en-US" dirty="0" err="1"/>
              <a:t>azure.microsoft.com</a:t>
            </a:r>
            <a:r>
              <a:rPr lang="en-US" dirty="0"/>
              <a:t>/</a:t>
            </a:r>
            <a:r>
              <a:rPr lang="en-US" dirty="0" err="1"/>
              <a:t>en</a:t>
            </a:r>
            <a:r>
              <a:rPr lang="en-US" dirty="0"/>
              <a:t>-us/blog/</a:t>
            </a:r>
            <a:r>
              <a:rPr lang="en-US" dirty="0" err="1"/>
              <a:t>gpus</a:t>
            </a:r>
            <a:r>
              <a:rPr lang="en-US" dirty="0"/>
              <a:t>-vs-</a:t>
            </a:r>
            <a:r>
              <a:rPr lang="en-US" dirty="0" err="1"/>
              <a:t>cpus</a:t>
            </a:r>
            <a:r>
              <a:rPr lang="en-US" dirty="0"/>
              <a:t>-for-deployment-of-deep-learning-models/</a:t>
            </a:r>
          </a:p>
        </p:txBody>
      </p:sp>
    </p:spTree>
    <p:extLst>
      <p:ext uri="{BB962C8B-B14F-4D97-AF65-F5344CB8AC3E}">
        <p14:creationId xmlns:p14="http://schemas.microsoft.com/office/powerpoint/2010/main" val="1398411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8A5A8-C571-FA44-9E5B-41A156EE536D}"/>
              </a:ext>
            </a:extLst>
          </p:cNvPr>
          <p:cNvSpPr>
            <a:spLocks noGrp="1"/>
          </p:cNvSpPr>
          <p:nvPr>
            <p:ph type="ctrTitle"/>
          </p:nvPr>
        </p:nvSpPr>
        <p:spPr/>
        <p:txBody>
          <a:bodyPr/>
          <a:lstStyle/>
          <a:p>
            <a:r>
              <a:rPr lang="en-US" dirty="0"/>
              <a:t>GPU hierarchical placement, is it important?</a:t>
            </a:r>
          </a:p>
        </p:txBody>
      </p:sp>
      <p:sp>
        <p:nvSpPr>
          <p:cNvPr id="7" name="Rectangle 6">
            <a:extLst>
              <a:ext uri="{FF2B5EF4-FFF2-40B4-BE49-F238E27FC236}">
                <a16:creationId xmlns:a16="http://schemas.microsoft.com/office/drawing/2014/main" id="{D04562CE-41A9-1840-A251-8DC872678F72}"/>
              </a:ext>
            </a:extLst>
          </p:cNvPr>
          <p:cNvSpPr/>
          <p:nvPr/>
        </p:nvSpPr>
        <p:spPr>
          <a:xfrm>
            <a:off x="4019984" y="7064950"/>
            <a:ext cx="7315200" cy="307777"/>
          </a:xfrm>
          <a:prstGeom prst="rect">
            <a:avLst/>
          </a:prstGeom>
        </p:spPr>
        <p:txBody>
          <a:bodyPr>
            <a:spAutoFit/>
          </a:bodyPr>
          <a:lstStyle/>
          <a:p>
            <a:pPr algn="ctr"/>
            <a:r>
              <a:rPr lang="en-US" sz="1400" dirty="0"/>
              <a:t>All You Need to Know about Scheduling Deep Learning Jobs. (</a:t>
            </a:r>
            <a:r>
              <a:rPr lang="en-US" sz="1400" dirty="0" err="1"/>
              <a:t>Wencong</a:t>
            </a:r>
            <a:r>
              <a:rPr lang="en-US" sz="1400" dirty="0"/>
              <a:t> Xiao, 2017 SOSP)</a:t>
            </a:r>
          </a:p>
        </p:txBody>
      </p:sp>
      <p:pic>
        <p:nvPicPr>
          <p:cNvPr id="3" name="Picture 2">
            <a:extLst>
              <a:ext uri="{FF2B5EF4-FFF2-40B4-BE49-F238E27FC236}">
                <a16:creationId xmlns:a16="http://schemas.microsoft.com/office/drawing/2014/main" id="{6B5F5D9A-1E28-BE4E-AC8D-697886D74CBC}"/>
              </a:ext>
            </a:extLst>
          </p:cNvPr>
          <p:cNvPicPr>
            <a:picLocks noChangeAspect="1"/>
          </p:cNvPicPr>
          <p:nvPr/>
        </p:nvPicPr>
        <p:blipFill>
          <a:blip r:embed="rId2"/>
          <a:stretch>
            <a:fillRect/>
          </a:stretch>
        </p:blipFill>
        <p:spPr>
          <a:xfrm>
            <a:off x="5617383" y="4664602"/>
            <a:ext cx="4120403" cy="1770424"/>
          </a:xfrm>
          <a:prstGeom prst="rect">
            <a:avLst/>
          </a:prstGeom>
        </p:spPr>
      </p:pic>
      <p:sp>
        <p:nvSpPr>
          <p:cNvPr id="4" name="TextBox 3">
            <a:extLst>
              <a:ext uri="{FF2B5EF4-FFF2-40B4-BE49-F238E27FC236}">
                <a16:creationId xmlns:a16="http://schemas.microsoft.com/office/drawing/2014/main" id="{76EA9298-45B7-2F4E-93E4-EDE2AD91373E}"/>
              </a:ext>
            </a:extLst>
          </p:cNvPr>
          <p:cNvSpPr txBox="1"/>
          <p:nvPr/>
        </p:nvSpPr>
        <p:spPr>
          <a:xfrm>
            <a:off x="6057461" y="6462408"/>
            <a:ext cx="3240246" cy="369460"/>
          </a:xfrm>
          <a:prstGeom prst="rect">
            <a:avLst/>
          </a:prstGeom>
        </p:spPr>
        <p:txBody>
          <a:bodyPr vert="horz" wrap="none" lIns="0" tIns="0" rIns="0" bIns="0" rtlCol="0" anchor="ctr" anchorCtr="0">
            <a:spAutoFit/>
          </a:bodyPr>
          <a:lstStyle/>
          <a:p>
            <a:pPr algn="ctr">
              <a:lnSpc>
                <a:spcPct val="85000"/>
              </a:lnSpc>
              <a:spcBef>
                <a:spcPts val="600"/>
              </a:spcBef>
            </a:pPr>
            <a:r>
              <a:rPr lang="en-US" sz="2800" dirty="0"/>
              <a:t>CPU/GPU architecture</a:t>
            </a:r>
          </a:p>
        </p:txBody>
      </p:sp>
      <p:pic>
        <p:nvPicPr>
          <p:cNvPr id="5" name="Picture 4">
            <a:extLst>
              <a:ext uri="{FF2B5EF4-FFF2-40B4-BE49-F238E27FC236}">
                <a16:creationId xmlns:a16="http://schemas.microsoft.com/office/drawing/2014/main" id="{84C5056F-E932-7C44-9E0D-7D75748EC2A9}"/>
              </a:ext>
            </a:extLst>
          </p:cNvPr>
          <p:cNvPicPr>
            <a:picLocks noChangeAspect="1"/>
          </p:cNvPicPr>
          <p:nvPr/>
        </p:nvPicPr>
        <p:blipFill>
          <a:blip r:embed="rId3"/>
          <a:stretch>
            <a:fillRect/>
          </a:stretch>
        </p:blipFill>
        <p:spPr>
          <a:xfrm>
            <a:off x="841494" y="1966485"/>
            <a:ext cx="5119221" cy="3930304"/>
          </a:xfrm>
          <a:prstGeom prst="rect">
            <a:avLst/>
          </a:prstGeom>
        </p:spPr>
      </p:pic>
      <p:pic>
        <p:nvPicPr>
          <p:cNvPr id="8" name="Picture 7">
            <a:extLst>
              <a:ext uri="{FF2B5EF4-FFF2-40B4-BE49-F238E27FC236}">
                <a16:creationId xmlns:a16="http://schemas.microsoft.com/office/drawing/2014/main" id="{CFF77315-56C8-DF48-A53D-7E699F4322D6}"/>
              </a:ext>
            </a:extLst>
          </p:cNvPr>
          <p:cNvPicPr>
            <a:picLocks noChangeAspect="1"/>
          </p:cNvPicPr>
          <p:nvPr/>
        </p:nvPicPr>
        <p:blipFill>
          <a:blip r:embed="rId4"/>
          <a:stretch>
            <a:fillRect/>
          </a:stretch>
        </p:blipFill>
        <p:spPr>
          <a:xfrm>
            <a:off x="9637801" y="1615680"/>
            <a:ext cx="4713073" cy="3934134"/>
          </a:xfrm>
          <a:prstGeom prst="rect">
            <a:avLst/>
          </a:prstGeom>
        </p:spPr>
      </p:pic>
    </p:spTree>
    <p:extLst>
      <p:ext uri="{BB962C8B-B14F-4D97-AF65-F5344CB8AC3E}">
        <p14:creationId xmlns:p14="http://schemas.microsoft.com/office/powerpoint/2010/main" val="232138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8A5A8-C571-FA44-9E5B-41A156EE536D}"/>
              </a:ext>
            </a:extLst>
          </p:cNvPr>
          <p:cNvSpPr>
            <a:spLocks noGrp="1"/>
          </p:cNvSpPr>
          <p:nvPr>
            <p:ph type="ctrTitle"/>
          </p:nvPr>
        </p:nvSpPr>
        <p:spPr/>
        <p:txBody>
          <a:bodyPr/>
          <a:lstStyle/>
          <a:p>
            <a:r>
              <a:rPr lang="en-US" dirty="0"/>
              <a:t>How to handle and tune #PS for distributed training?</a:t>
            </a:r>
          </a:p>
        </p:txBody>
      </p:sp>
      <p:sp>
        <p:nvSpPr>
          <p:cNvPr id="9" name="Text Placeholder 13">
            <a:extLst>
              <a:ext uri="{FF2B5EF4-FFF2-40B4-BE49-F238E27FC236}">
                <a16:creationId xmlns:a16="http://schemas.microsoft.com/office/drawing/2014/main" id="{7CF11682-13F1-4941-BFDE-AA73207E2538}"/>
              </a:ext>
            </a:extLst>
          </p:cNvPr>
          <p:cNvSpPr txBox="1">
            <a:spLocks/>
          </p:cNvSpPr>
          <p:nvPr/>
        </p:nvSpPr>
        <p:spPr>
          <a:xfrm>
            <a:off x="830263" y="1794933"/>
            <a:ext cx="13190537" cy="5266266"/>
          </a:xfrm>
          <a:prstGeom prst="rect">
            <a:avLst/>
          </a:prstGeom>
        </p:spPr>
        <p:txBody>
          <a:bodyPr numCol="2"/>
          <a:lstStyle>
            <a:lvl1pPr marL="411480" indent="-411480" algn="l" defTabSz="548640" rtl="0" eaLnBrk="1" fontAlgn="base" hangingPunct="1">
              <a:lnSpc>
                <a:spcPct val="90000"/>
              </a:lnSpc>
              <a:spcBef>
                <a:spcPts val="1200"/>
              </a:spcBef>
              <a:spcAft>
                <a:spcPct val="0"/>
              </a:spcAft>
              <a:buClr>
                <a:schemeClr val="accent1"/>
              </a:buClr>
              <a:buSzPct val="110000"/>
              <a:buFont typeface="Arial" panose="020B0604020202020204" pitchFamily="34" charset="0"/>
              <a:buChar char="•"/>
              <a:defRPr sz="2800" kern="1200">
                <a:solidFill>
                  <a:schemeClr val="tx1"/>
                </a:solidFill>
                <a:latin typeface="+mn-lt"/>
                <a:ea typeface="ヒラギノ角ゴ Pro W3" charset="-128"/>
                <a:cs typeface="ヒラギノ角ゴ Pro W3" charset="-128"/>
              </a:defRPr>
            </a:lvl1pPr>
            <a:lvl2pPr marL="891540" indent="-342900" algn="l" defTabSz="548640" rtl="0" eaLnBrk="1" fontAlgn="base" hangingPunct="1">
              <a:lnSpc>
                <a:spcPct val="90000"/>
              </a:lnSpc>
              <a:spcBef>
                <a:spcPts val="600"/>
              </a:spcBef>
              <a:spcAft>
                <a:spcPct val="0"/>
              </a:spcAft>
              <a:buClr>
                <a:schemeClr val="accent1"/>
              </a:buClr>
              <a:buSzPct val="110000"/>
              <a:buFont typeface="Arial" panose="020B0604020202020204" pitchFamily="34" charset="0"/>
              <a:buChar char="•"/>
              <a:defRPr sz="2400" kern="1200">
                <a:solidFill>
                  <a:schemeClr val="tx1"/>
                </a:solidFill>
                <a:latin typeface="+mn-lt"/>
                <a:ea typeface="ヒラギノ角ゴ Pro W3" charset="-128"/>
                <a:cs typeface="ヒラギノ角ゴ Pro W3" charset="-128"/>
              </a:defRPr>
            </a:lvl2pPr>
            <a:lvl3pPr marL="1371600" indent="-274320" algn="l" defTabSz="548640" rtl="0" eaLnBrk="1" fontAlgn="base" hangingPunct="1">
              <a:spcBef>
                <a:spcPct val="20000"/>
              </a:spcBef>
              <a:spcAft>
                <a:spcPct val="0"/>
              </a:spcAft>
              <a:buFont typeface="Arial" charset="0"/>
              <a:buChar char="•"/>
              <a:defRPr sz="2800" kern="1200">
                <a:solidFill>
                  <a:schemeClr val="tx1"/>
                </a:solidFill>
                <a:latin typeface="+mn-lt"/>
                <a:ea typeface="ヒラギノ角ゴ Pro W3" charset="-128"/>
                <a:cs typeface="ヒラギノ角ゴ Pro W3" charset="-128"/>
              </a:defRPr>
            </a:lvl3pPr>
            <a:lvl4pPr marL="1920240" indent="-274320" algn="l" defTabSz="548640" rtl="0" eaLnBrk="1" fontAlgn="base" hangingPunct="1">
              <a:spcBef>
                <a:spcPct val="20000"/>
              </a:spcBef>
              <a:spcAft>
                <a:spcPct val="0"/>
              </a:spcAft>
              <a:buFont typeface="Arial" charset="0"/>
              <a:buChar char="–"/>
              <a:defRPr sz="2800" kern="1200">
                <a:solidFill>
                  <a:schemeClr val="tx1"/>
                </a:solidFill>
                <a:latin typeface="+mn-lt"/>
                <a:ea typeface="ヒラギノ角ゴ Pro W3" charset="-128"/>
                <a:cs typeface="ヒラギノ角ゴ Pro W3" charset="-128"/>
              </a:defRPr>
            </a:lvl4pPr>
            <a:lvl5pPr marL="2468880" indent="-274320" algn="l" defTabSz="548640" rtl="0" eaLnBrk="1" fontAlgn="base" hangingPunct="1">
              <a:spcBef>
                <a:spcPct val="20000"/>
              </a:spcBef>
              <a:spcAft>
                <a:spcPct val="0"/>
              </a:spcAft>
              <a:buFont typeface="Arial" charset="0"/>
              <a:buChar char="»"/>
              <a:defRPr sz="2800" kern="1200">
                <a:solidFill>
                  <a:schemeClr val="tx1"/>
                </a:solidFill>
                <a:latin typeface="+mn-lt"/>
                <a:ea typeface="ヒラギノ角ゴ Pro W3" charset="-128"/>
                <a:cs typeface="ヒラギノ角ゴ Pro W3" charset="-128"/>
              </a:defRPr>
            </a:lvl5pPr>
            <a:lvl6pPr marL="3017520" indent="-274320" algn="l" defTabSz="548640" rtl="0" eaLnBrk="1" latinLnBrk="0" hangingPunct="1">
              <a:spcBef>
                <a:spcPct val="20000"/>
              </a:spcBef>
              <a:buFont typeface="Arial"/>
              <a:buChar char="•"/>
              <a:defRPr sz="2400" kern="1200">
                <a:solidFill>
                  <a:schemeClr val="tx1"/>
                </a:solidFill>
                <a:latin typeface="+mn-lt"/>
                <a:ea typeface="+mn-ea"/>
                <a:cs typeface="+mn-cs"/>
              </a:defRPr>
            </a:lvl6pPr>
            <a:lvl7pPr marL="3566160" indent="-274320" algn="l" defTabSz="548640" rtl="0" eaLnBrk="1" latinLnBrk="0" hangingPunct="1">
              <a:spcBef>
                <a:spcPct val="20000"/>
              </a:spcBef>
              <a:buFont typeface="Arial"/>
              <a:buChar char="•"/>
              <a:defRPr sz="2400" kern="1200">
                <a:solidFill>
                  <a:schemeClr val="tx1"/>
                </a:solidFill>
                <a:latin typeface="+mn-lt"/>
                <a:ea typeface="+mn-ea"/>
                <a:cs typeface="+mn-cs"/>
              </a:defRPr>
            </a:lvl7pPr>
            <a:lvl8pPr marL="4114800" indent="-274320" algn="l" defTabSz="548640" rtl="0" eaLnBrk="1" latinLnBrk="0" hangingPunct="1">
              <a:spcBef>
                <a:spcPct val="20000"/>
              </a:spcBef>
              <a:buFont typeface="Arial"/>
              <a:buChar char="•"/>
              <a:defRPr sz="2400" kern="1200">
                <a:solidFill>
                  <a:schemeClr val="tx1"/>
                </a:solidFill>
                <a:latin typeface="+mn-lt"/>
                <a:ea typeface="+mn-ea"/>
                <a:cs typeface="+mn-cs"/>
              </a:defRPr>
            </a:lvl8pPr>
            <a:lvl9pPr marL="4663440" indent="-274320" algn="l" defTabSz="548640" rtl="0" eaLnBrk="1" latinLnBrk="0" hangingPunct="1">
              <a:spcBef>
                <a:spcPct val="20000"/>
              </a:spcBef>
              <a:buFont typeface="Arial"/>
              <a:buChar char="•"/>
              <a:defRPr sz="2400" kern="1200">
                <a:solidFill>
                  <a:schemeClr val="tx1"/>
                </a:solidFill>
                <a:latin typeface="+mn-lt"/>
                <a:ea typeface="+mn-ea"/>
                <a:cs typeface="+mn-cs"/>
              </a:defRPr>
            </a:lvl9pPr>
          </a:lstStyle>
          <a:p>
            <a:r>
              <a:rPr lang="en-US" altLang="zh-CN" dirty="0"/>
              <a:t>Uber’s blogpost [1] mentioned two issues:</a:t>
            </a:r>
          </a:p>
          <a:p>
            <a:pPr lvl="1"/>
            <a:r>
              <a:rPr lang="en-US" altLang="zh-CN" dirty="0"/>
              <a:t>Identifying the right ratio of worker to parameter servers: Network overhead, etc.</a:t>
            </a:r>
          </a:p>
          <a:p>
            <a:pPr lvl="1"/>
            <a:r>
              <a:rPr lang="en-US" altLang="zh-CN" dirty="0"/>
              <a:t>Handling increased TensorFlow program complexity </a:t>
            </a:r>
          </a:p>
          <a:p>
            <a:r>
              <a:rPr lang="en-US" altLang="zh-CN" dirty="0"/>
              <a:t>There’s no static answer for this parameter. </a:t>
            </a:r>
          </a:p>
          <a:p>
            <a:r>
              <a:rPr lang="en-US" altLang="zh-CN" dirty="0"/>
              <a:t>Instead, world is moving towards </a:t>
            </a:r>
            <a:r>
              <a:rPr lang="en-US" altLang="zh-CN" dirty="0" err="1"/>
              <a:t>all_reduce</a:t>
            </a:r>
            <a:r>
              <a:rPr lang="en-US" altLang="zh-CN" dirty="0"/>
              <a:t>, which can achieve better performance and easier maintenance. [1]/[2]/[3]</a:t>
            </a:r>
          </a:p>
        </p:txBody>
      </p:sp>
      <p:sp>
        <p:nvSpPr>
          <p:cNvPr id="6" name="Rectangle 5">
            <a:extLst>
              <a:ext uri="{FF2B5EF4-FFF2-40B4-BE49-F238E27FC236}">
                <a16:creationId xmlns:a16="http://schemas.microsoft.com/office/drawing/2014/main" id="{35A3EE7C-B83E-5E42-BCE0-D00821FB9C92}"/>
              </a:ext>
            </a:extLst>
          </p:cNvPr>
          <p:cNvSpPr/>
          <p:nvPr/>
        </p:nvSpPr>
        <p:spPr>
          <a:xfrm>
            <a:off x="971039" y="6893837"/>
            <a:ext cx="10395153" cy="1107996"/>
          </a:xfrm>
          <a:prstGeom prst="rect">
            <a:avLst/>
          </a:prstGeom>
        </p:spPr>
        <p:txBody>
          <a:bodyPr wrap="none">
            <a:spAutoFit/>
          </a:bodyPr>
          <a:lstStyle/>
          <a:p>
            <a:pPr fontAlgn="b"/>
            <a:r>
              <a:rPr lang="en-US" dirty="0"/>
              <a:t>[1] </a:t>
            </a:r>
            <a:r>
              <a:rPr lang="en-US" dirty="0">
                <a:hlinkClick r:id="rId2"/>
              </a:rPr>
              <a:t>https://eng.uber.com/horovod/</a:t>
            </a:r>
            <a:r>
              <a:rPr lang="en-US" dirty="0"/>
              <a:t>, [2] </a:t>
            </a:r>
            <a:r>
              <a:rPr lang="en-US" dirty="0" err="1"/>
              <a:t>tf.contrib.distribute.DistributionStrategy</a:t>
            </a:r>
            <a:r>
              <a:rPr lang="en-US" dirty="0"/>
              <a:t> </a:t>
            </a:r>
          </a:p>
          <a:p>
            <a:pPr fontAlgn="b"/>
            <a:r>
              <a:rPr lang="en-US" dirty="0"/>
              <a:t>[3] https://</a:t>
            </a:r>
            <a:r>
              <a:rPr lang="en-US" dirty="0" err="1"/>
              <a:t>github.com</a:t>
            </a:r>
            <a:r>
              <a:rPr lang="en-US" dirty="0"/>
              <a:t>/</a:t>
            </a:r>
            <a:r>
              <a:rPr lang="en-US" dirty="0" err="1"/>
              <a:t>tensorflow</a:t>
            </a:r>
            <a:r>
              <a:rPr lang="en-US" dirty="0"/>
              <a:t>/</a:t>
            </a:r>
            <a:r>
              <a:rPr lang="en-US" dirty="0" err="1"/>
              <a:t>tensorflow</a:t>
            </a:r>
            <a:r>
              <a:rPr lang="en-US" dirty="0"/>
              <a:t>/tree/master/</a:t>
            </a:r>
            <a:r>
              <a:rPr lang="en-US" dirty="0" err="1"/>
              <a:t>tensorflow</a:t>
            </a:r>
            <a:r>
              <a:rPr lang="en-US" dirty="0"/>
              <a:t>/</a:t>
            </a:r>
            <a:r>
              <a:rPr lang="en-US" dirty="0" err="1"/>
              <a:t>contrib</a:t>
            </a:r>
            <a:r>
              <a:rPr lang="en-US" dirty="0"/>
              <a:t>/distribute</a:t>
            </a:r>
          </a:p>
          <a:p>
            <a:endParaRPr lang="en-US" dirty="0"/>
          </a:p>
        </p:txBody>
      </p:sp>
      <p:pic>
        <p:nvPicPr>
          <p:cNvPr id="10" name="Picture 9">
            <a:extLst>
              <a:ext uri="{FF2B5EF4-FFF2-40B4-BE49-F238E27FC236}">
                <a16:creationId xmlns:a16="http://schemas.microsoft.com/office/drawing/2014/main" id="{8F2F2BDD-EF8B-2C47-8F8A-EC724EE35C6F}"/>
              </a:ext>
            </a:extLst>
          </p:cNvPr>
          <p:cNvPicPr>
            <a:picLocks noChangeAspect="1"/>
          </p:cNvPicPr>
          <p:nvPr/>
        </p:nvPicPr>
        <p:blipFill>
          <a:blip r:embed="rId3"/>
          <a:stretch>
            <a:fillRect/>
          </a:stretch>
        </p:blipFill>
        <p:spPr>
          <a:xfrm>
            <a:off x="8432800" y="1645336"/>
            <a:ext cx="4139779" cy="1666165"/>
          </a:xfrm>
          <a:prstGeom prst="rect">
            <a:avLst/>
          </a:prstGeom>
        </p:spPr>
      </p:pic>
      <p:pic>
        <p:nvPicPr>
          <p:cNvPr id="12" name="Picture 11">
            <a:extLst>
              <a:ext uri="{FF2B5EF4-FFF2-40B4-BE49-F238E27FC236}">
                <a16:creationId xmlns:a16="http://schemas.microsoft.com/office/drawing/2014/main" id="{9862BFEF-3408-3049-9E34-FC4F413EF3F0}"/>
              </a:ext>
            </a:extLst>
          </p:cNvPr>
          <p:cNvPicPr>
            <a:picLocks noChangeAspect="1"/>
          </p:cNvPicPr>
          <p:nvPr/>
        </p:nvPicPr>
        <p:blipFill>
          <a:blip r:embed="rId4"/>
          <a:stretch>
            <a:fillRect/>
          </a:stretch>
        </p:blipFill>
        <p:spPr>
          <a:xfrm>
            <a:off x="8432800" y="3760234"/>
            <a:ext cx="4332941" cy="2091998"/>
          </a:xfrm>
          <a:prstGeom prst="rect">
            <a:avLst/>
          </a:prstGeom>
        </p:spPr>
      </p:pic>
      <p:sp>
        <p:nvSpPr>
          <p:cNvPr id="13" name="Rectangle 12">
            <a:extLst>
              <a:ext uri="{FF2B5EF4-FFF2-40B4-BE49-F238E27FC236}">
                <a16:creationId xmlns:a16="http://schemas.microsoft.com/office/drawing/2014/main" id="{CFB8AAFB-EDC4-A741-A8B6-6BFC776DE02B}"/>
              </a:ext>
            </a:extLst>
          </p:cNvPr>
          <p:cNvSpPr/>
          <p:nvPr/>
        </p:nvSpPr>
        <p:spPr>
          <a:xfrm>
            <a:off x="7010400" y="6004603"/>
            <a:ext cx="7315200" cy="276999"/>
          </a:xfrm>
          <a:prstGeom prst="rect">
            <a:avLst/>
          </a:prstGeom>
        </p:spPr>
        <p:txBody>
          <a:bodyPr>
            <a:spAutoFit/>
          </a:bodyPr>
          <a:lstStyle/>
          <a:p>
            <a:pPr algn="ctr"/>
            <a:r>
              <a:rPr lang="en-US" sz="1200" dirty="0"/>
              <a:t>Bandwidth Optimal All-reduce Algorithms for Clusters of Workstations. (</a:t>
            </a:r>
            <a:r>
              <a:rPr lang="en-US" sz="1200" dirty="0" err="1"/>
              <a:t>Patarasuk</a:t>
            </a:r>
            <a:r>
              <a:rPr lang="en-US" sz="1200" dirty="0"/>
              <a:t>/Yuan 09)</a:t>
            </a:r>
          </a:p>
        </p:txBody>
      </p:sp>
    </p:spTree>
    <p:extLst>
      <p:ext uri="{BB962C8B-B14F-4D97-AF65-F5344CB8AC3E}">
        <p14:creationId xmlns:p14="http://schemas.microsoft.com/office/powerpoint/2010/main" val="1270605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6D0ACD-FCED-D249-BD0E-3C0DB73AD6D9}"/>
              </a:ext>
            </a:extLst>
          </p:cNvPr>
          <p:cNvSpPr>
            <a:spLocks noGrp="1"/>
          </p:cNvSpPr>
          <p:nvPr>
            <p:ph type="ctrTitle"/>
          </p:nvPr>
        </p:nvSpPr>
        <p:spPr>
          <a:xfrm>
            <a:off x="841493" y="4590935"/>
            <a:ext cx="8867771" cy="791755"/>
          </a:xfrm>
        </p:spPr>
        <p:txBody>
          <a:bodyPr/>
          <a:lstStyle/>
          <a:p>
            <a:r>
              <a:rPr lang="en-US" dirty="0"/>
              <a:t>Next steps</a:t>
            </a:r>
          </a:p>
        </p:txBody>
      </p:sp>
    </p:spTree>
    <p:extLst>
      <p:ext uri="{BB962C8B-B14F-4D97-AF65-F5344CB8AC3E}">
        <p14:creationId xmlns:p14="http://schemas.microsoft.com/office/powerpoint/2010/main" val="3605282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102C0D-5F7B-6840-AF46-521FB30FB34D}"/>
              </a:ext>
            </a:extLst>
          </p:cNvPr>
          <p:cNvSpPr>
            <a:spLocks noGrp="1"/>
          </p:cNvSpPr>
          <p:nvPr>
            <p:ph type="ctrTitle"/>
          </p:nvPr>
        </p:nvSpPr>
        <p:spPr/>
        <p:txBody>
          <a:bodyPr/>
          <a:lstStyle/>
          <a:p>
            <a:r>
              <a:rPr lang="en-US" dirty="0"/>
              <a:t>Status &amp; Plans</a:t>
            </a:r>
          </a:p>
        </p:txBody>
      </p:sp>
      <p:sp>
        <p:nvSpPr>
          <p:cNvPr id="3" name="Content Placeholder 2">
            <a:extLst>
              <a:ext uri="{FF2B5EF4-FFF2-40B4-BE49-F238E27FC236}">
                <a16:creationId xmlns:a16="http://schemas.microsoft.com/office/drawing/2014/main" id="{9B374056-24DB-E844-ACD1-136522190FEC}"/>
              </a:ext>
            </a:extLst>
          </p:cNvPr>
          <p:cNvSpPr txBox="1">
            <a:spLocks/>
          </p:cNvSpPr>
          <p:nvPr/>
        </p:nvSpPr>
        <p:spPr>
          <a:xfrm>
            <a:off x="830263" y="1794933"/>
            <a:ext cx="13190537" cy="5266266"/>
          </a:xfrm>
          <a:prstGeom prst="rect">
            <a:avLst/>
          </a:prstGeom>
        </p:spPr>
        <p:txBody>
          <a:bodyPr/>
          <a:lstStyle>
            <a:lvl1pPr marL="411480" indent="-411480" algn="l" defTabSz="548640" rtl="0" eaLnBrk="1" fontAlgn="base" hangingPunct="1">
              <a:lnSpc>
                <a:spcPct val="90000"/>
              </a:lnSpc>
              <a:spcBef>
                <a:spcPts val="1200"/>
              </a:spcBef>
              <a:spcAft>
                <a:spcPct val="0"/>
              </a:spcAft>
              <a:buClr>
                <a:schemeClr val="accent1"/>
              </a:buClr>
              <a:buSzPct val="110000"/>
              <a:buFont typeface="Arial" panose="020B0604020202020204" pitchFamily="34" charset="0"/>
              <a:buChar char="•"/>
              <a:defRPr sz="2800" kern="1200">
                <a:solidFill>
                  <a:schemeClr val="tx1"/>
                </a:solidFill>
                <a:latin typeface="+mn-lt"/>
                <a:ea typeface="ヒラギノ角ゴ Pro W3" charset="-128"/>
                <a:cs typeface="ヒラギノ角ゴ Pro W3" charset="-128"/>
              </a:defRPr>
            </a:lvl1pPr>
            <a:lvl2pPr marL="891540" indent="-342900" algn="l" defTabSz="548640" rtl="0" eaLnBrk="1" fontAlgn="base" hangingPunct="1">
              <a:lnSpc>
                <a:spcPct val="90000"/>
              </a:lnSpc>
              <a:spcBef>
                <a:spcPts val="600"/>
              </a:spcBef>
              <a:spcAft>
                <a:spcPct val="0"/>
              </a:spcAft>
              <a:buClr>
                <a:schemeClr val="accent1"/>
              </a:buClr>
              <a:buSzPct val="110000"/>
              <a:buFont typeface="Arial" panose="020B0604020202020204" pitchFamily="34" charset="0"/>
              <a:buChar char="•"/>
              <a:defRPr sz="2400" kern="1200">
                <a:solidFill>
                  <a:schemeClr val="tx1"/>
                </a:solidFill>
                <a:latin typeface="+mn-lt"/>
                <a:ea typeface="ヒラギノ角ゴ Pro W3" charset="-128"/>
                <a:cs typeface="ヒラギノ角ゴ Pro W3" charset="-128"/>
              </a:defRPr>
            </a:lvl2pPr>
            <a:lvl3pPr marL="1371600" indent="-274320" algn="l" defTabSz="548640" rtl="0" eaLnBrk="1" fontAlgn="base" hangingPunct="1">
              <a:spcBef>
                <a:spcPct val="20000"/>
              </a:spcBef>
              <a:spcAft>
                <a:spcPct val="0"/>
              </a:spcAft>
              <a:buFont typeface="Arial" charset="0"/>
              <a:buChar char="•"/>
              <a:defRPr sz="2800" kern="1200">
                <a:solidFill>
                  <a:schemeClr val="tx1"/>
                </a:solidFill>
                <a:latin typeface="+mn-lt"/>
                <a:ea typeface="ヒラギノ角ゴ Pro W3" charset="-128"/>
                <a:cs typeface="ヒラギノ角ゴ Pro W3" charset="-128"/>
              </a:defRPr>
            </a:lvl3pPr>
            <a:lvl4pPr marL="1920240" indent="-274320" algn="l" defTabSz="548640" rtl="0" eaLnBrk="1" fontAlgn="base" hangingPunct="1">
              <a:spcBef>
                <a:spcPct val="20000"/>
              </a:spcBef>
              <a:spcAft>
                <a:spcPct val="0"/>
              </a:spcAft>
              <a:buFont typeface="Arial" charset="0"/>
              <a:buChar char="–"/>
              <a:defRPr sz="2800" kern="1200">
                <a:solidFill>
                  <a:schemeClr val="tx1"/>
                </a:solidFill>
                <a:latin typeface="+mn-lt"/>
                <a:ea typeface="ヒラギノ角ゴ Pro W3" charset="-128"/>
                <a:cs typeface="ヒラギノ角ゴ Pro W3" charset="-128"/>
              </a:defRPr>
            </a:lvl4pPr>
            <a:lvl5pPr marL="2468880" indent="-274320" algn="l" defTabSz="548640" rtl="0" eaLnBrk="1" fontAlgn="base" hangingPunct="1">
              <a:spcBef>
                <a:spcPct val="20000"/>
              </a:spcBef>
              <a:spcAft>
                <a:spcPct val="0"/>
              </a:spcAft>
              <a:buFont typeface="Arial" charset="0"/>
              <a:buChar char="»"/>
              <a:defRPr sz="2800" kern="1200">
                <a:solidFill>
                  <a:schemeClr val="tx1"/>
                </a:solidFill>
                <a:latin typeface="+mn-lt"/>
                <a:ea typeface="ヒラギノ角ゴ Pro W3" charset="-128"/>
                <a:cs typeface="ヒラギノ角ゴ Pro W3" charset="-128"/>
              </a:defRPr>
            </a:lvl5pPr>
            <a:lvl6pPr marL="3017520" indent="-274320" algn="l" defTabSz="548640" rtl="0" eaLnBrk="1" latinLnBrk="0" hangingPunct="1">
              <a:spcBef>
                <a:spcPct val="20000"/>
              </a:spcBef>
              <a:buFont typeface="Arial"/>
              <a:buChar char="•"/>
              <a:defRPr sz="2400" kern="1200">
                <a:solidFill>
                  <a:schemeClr val="tx1"/>
                </a:solidFill>
                <a:latin typeface="+mn-lt"/>
                <a:ea typeface="+mn-ea"/>
                <a:cs typeface="+mn-cs"/>
              </a:defRPr>
            </a:lvl6pPr>
            <a:lvl7pPr marL="3566160" indent="-274320" algn="l" defTabSz="548640" rtl="0" eaLnBrk="1" latinLnBrk="0" hangingPunct="1">
              <a:spcBef>
                <a:spcPct val="20000"/>
              </a:spcBef>
              <a:buFont typeface="Arial"/>
              <a:buChar char="•"/>
              <a:defRPr sz="2400" kern="1200">
                <a:solidFill>
                  <a:schemeClr val="tx1"/>
                </a:solidFill>
                <a:latin typeface="+mn-lt"/>
                <a:ea typeface="+mn-ea"/>
                <a:cs typeface="+mn-cs"/>
              </a:defRPr>
            </a:lvl7pPr>
            <a:lvl8pPr marL="4114800" indent="-274320" algn="l" defTabSz="548640" rtl="0" eaLnBrk="1" latinLnBrk="0" hangingPunct="1">
              <a:spcBef>
                <a:spcPct val="20000"/>
              </a:spcBef>
              <a:buFont typeface="Arial"/>
              <a:buChar char="•"/>
              <a:defRPr sz="2400" kern="1200">
                <a:solidFill>
                  <a:schemeClr val="tx1"/>
                </a:solidFill>
                <a:latin typeface="+mn-lt"/>
                <a:ea typeface="+mn-ea"/>
                <a:cs typeface="+mn-cs"/>
              </a:defRPr>
            </a:lvl8pPr>
            <a:lvl9pPr marL="4663440" indent="-274320" algn="l" defTabSz="548640" rtl="0" eaLnBrk="1" latinLnBrk="0" hangingPunct="1">
              <a:spcBef>
                <a:spcPct val="20000"/>
              </a:spcBef>
              <a:buFont typeface="Arial"/>
              <a:buChar char="•"/>
              <a:defRPr sz="2400" kern="1200">
                <a:solidFill>
                  <a:schemeClr val="tx1"/>
                </a:solidFill>
                <a:latin typeface="+mn-lt"/>
                <a:ea typeface="+mn-ea"/>
                <a:cs typeface="+mn-cs"/>
              </a:defRPr>
            </a:lvl9pPr>
          </a:lstStyle>
          <a:p>
            <a:pPr marL="457200" indent="-457200">
              <a:buFont typeface="Arial" charset="0"/>
              <a:buChar char="•"/>
            </a:pPr>
            <a:r>
              <a:rPr lang="en-US" dirty="0"/>
              <a:t>Alpha solution is merged to trunk. (part of 3.2.0 release), still under active dev/testing. Umbrella JIRA: </a:t>
            </a:r>
            <a:r>
              <a:rPr lang="en-US" dirty="0">
                <a:hlinkClick r:id="rId2"/>
              </a:rPr>
              <a:t>YARN-8135</a:t>
            </a:r>
            <a:r>
              <a:rPr lang="en-US" dirty="0"/>
              <a:t>. (We need contribution!)</a:t>
            </a:r>
          </a:p>
          <a:p>
            <a:pPr marL="457200" indent="-457200">
              <a:buFont typeface="Arial" charset="0"/>
              <a:buChar char="•"/>
            </a:pPr>
            <a:endParaRPr lang="en-US" dirty="0"/>
          </a:p>
          <a:p>
            <a:pPr marL="457200" indent="-457200">
              <a:buFont typeface="Arial" charset="0"/>
              <a:buChar char="•"/>
            </a:pPr>
            <a:r>
              <a:rPr lang="en-US" dirty="0"/>
              <a:t>Submarine can run on Apache Hadoop 3.1+.x release. (HDP 3.0+). A single jar.</a:t>
            </a:r>
          </a:p>
          <a:p>
            <a:pPr marL="457200" indent="-457200">
              <a:buFont typeface="Arial" charset="0"/>
              <a:buChar char="•"/>
            </a:pPr>
            <a:endParaRPr lang="en-US" dirty="0"/>
          </a:p>
          <a:p>
            <a:pPr marL="457200" indent="-457200">
              <a:buFont typeface="Arial" charset="0"/>
              <a:buChar char="•"/>
            </a:pPr>
            <a:r>
              <a:rPr lang="en-US" dirty="0"/>
              <a:t>Supported runtime of YARN native service to train use Docker container. </a:t>
            </a:r>
          </a:p>
          <a:p>
            <a:pPr marL="0" indent="0">
              <a:buNone/>
            </a:pPr>
            <a:endParaRPr lang="en-US" b="1" dirty="0"/>
          </a:p>
          <a:p>
            <a:pPr marL="457200" indent="-457200">
              <a:buFont typeface="Arial" charset="0"/>
              <a:buChar char="•"/>
            </a:pPr>
            <a:r>
              <a:rPr lang="en-US" dirty="0" err="1"/>
              <a:t>Netease</a:t>
            </a:r>
            <a:r>
              <a:rPr lang="en-US" dirty="0"/>
              <a:t>            is validating Submarine in a 20-nodes GPU cluster, and plan to roll it to a 500 GPU cluster after validation. (Main driver: utilization, </a:t>
            </a:r>
            <a:r>
              <a:rPr lang="en-US" dirty="0" err="1"/>
              <a:t>maint</a:t>
            </a:r>
            <a:r>
              <a:rPr lang="en-US" dirty="0"/>
              <a:t> cost).</a:t>
            </a:r>
          </a:p>
          <a:p>
            <a:pPr marL="457200" indent="-457200">
              <a:buFont typeface="Arial" charset="0"/>
              <a:buChar char="•"/>
            </a:pPr>
            <a:endParaRPr lang="en-US" b="1" dirty="0"/>
          </a:p>
          <a:p>
            <a:pPr marL="457200" indent="-457200">
              <a:buFont typeface="Arial" charset="0"/>
              <a:buChar char="•"/>
            </a:pPr>
            <a:r>
              <a:rPr lang="en-US" dirty="0"/>
              <a:t>       is working on an adaptor to make </a:t>
            </a:r>
            <a:r>
              <a:rPr lang="en-US" dirty="0" err="1"/>
              <a:t>TonY</a:t>
            </a:r>
            <a:r>
              <a:rPr lang="en-US" dirty="0"/>
              <a:t> (</a:t>
            </a:r>
            <a:r>
              <a:rPr lang="en-US" dirty="0">
                <a:hlinkClick r:id="rId3"/>
              </a:rPr>
              <a:t>https://github.com/linkedin/TonY</a:t>
            </a:r>
            <a:r>
              <a:rPr lang="en-US" dirty="0"/>
              <a:t> ) as a runtime of Submarine.</a:t>
            </a:r>
          </a:p>
        </p:txBody>
      </p:sp>
      <p:pic>
        <p:nvPicPr>
          <p:cNvPr id="4" name="Picture 3">
            <a:extLst>
              <a:ext uri="{FF2B5EF4-FFF2-40B4-BE49-F238E27FC236}">
                <a16:creationId xmlns:a16="http://schemas.microsoft.com/office/drawing/2014/main" id="{DC55B48B-516F-9745-8B0B-7DDB777FA34E}"/>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318655" y="6867407"/>
            <a:ext cx="440436" cy="387584"/>
          </a:xfrm>
          <a:prstGeom prst="rect">
            <a:avLst/>
          </a:prstGeom>
        </p:spPr>
      </p:pic>
      <p:pic>
        <p:nvPicPr>
          <p:cNvPr id="5" name="Picture 4">
            <a:extLst>
              <a:ext uri="{FF2B5EF4-FFF2-40B4-BE49-F238E27FC236}">
                <a16:creationId xmlns:a16="http://schemas.microsoft.com/office/drawing/2014/main" id="{CEBBA8D6-B7D8-2249-AAD8-73B45AFBB823}"/>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2687918" y="5449335"/>
            <a:ext cx="700741" cy="355021"/>
          </a:xfrm>
          <a:prstGeom prst="rect">
            <a:avLst/>
          </a:prstGeom>
        </p:spPr>
      </p:pic>
    </p:spTree>
    <p:extLst>
      <p:ext uri="{BB962C8B-B14F-4D97-AF65-F5344CB8AC3E}">
        <p14:creationId xmlns:p14="http://schemas.microsoft.com/office/powerpoint/2010/main" val="1402032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C68409-F45E-D64C-8110-8AE671B99078}"/>
              </a:ext>
            </a:extLst>
          </p:cNvPr>
          <p:cNvSpPr>
            <a:spLocks noGrp="1"/>
          </p:cNvSpPr>
          <p:nvPr>
            <p:ph type="title"/>
          </p:nvPr>
        </p:nvSpPr>
        <p:spPr/>
        <p:txBody>
          <a:bodyPr/>
          <a:lstStyle/>
          <a:p>
            <a:r>
              <a:rPr lang="en-US" dirty="0"/>
              <a:t>Basics for deep learning</a:t>
            </a:r>
          </a:p>
        </p:txBody>
      </p:sp>
      <p:sp>
        <p:nvSpPr>
          <p:cNvPr id="3" name="Text Placeholder 2">
            <a:extLst>
              <a:ext uri="{FF2B5EF4-FFF2-40B4-BE49-F238E27FC236}">
                <a16:creationId xmlns:a16="http://schemas.microsoft.com/office/drawing/2014/main" id="{C2F1335D-64B2-2148-9673-8E51B2DB0446}"/>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1758380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907250-947E-0744-8BFC-4EAE16D581A5}"/>
              </a:ext>
            </a:extLst>
          </p:cNvPr>
          <p:cNvSpPr>
            <a:spLocks noGrp="1"/>
          </p:cNvSpPr>
          <p:nvPr>
            <p:ph type="ctrTitle"/>
          </p:nvPr>
        </p:nvSpPr>
        <p:spPr/>
        <p:txBody>
          <a:bodyPr/>
          <a:lstStyle/>
          <a:p>
            <a:r>
              <a:rPr lang="en-US" dirty="0"/>
              <a:t>What is deep learning</a:t>
            </a:r>
          </a:p>
        </p:txBody>
      </p:sp>
      <p:sp>
        <p:nvSpPr>
          <p:cNvPr id="3" name="Content Placeholder 2">
            <a:extLst>
              <a:ext uri="{FF2B5EF4-FFF2-40B4-BE49-F238E27FC236}">
                <a16:creationId xmlns:a16="http://schemas.microsoft.com/office/drawing/2014/main" id="{BDE57238-EA27-9D45-8DBE-0E1AE1DD933A}"/>
              </a:ext>
            </a:extLst>
          </p:cNvPr>
          <p:cNvSpPr>
            <a:spLocks noGrp="1"/>
          </p:cNvSpPr>
          <p:nvPr>
            <p:ph sz="quarter" idx="10"/>
          </p:nvPr>
        </p:nvSpPr>
        <p:spPr/>
        <p:txBody>
          <a:bodyPr/>
          <a:lstStyle/>
          <a:p>
            <a:endParaRPr lang="en-US"/>
          </a:p>
        </p:txBody>
      </p:sp>
      <p:pic>
        <p:nvPicPr>
          <p:cNvPr id="4" name="Picture 3">
            <a:extLst>
              <a:ext uri="{FF2B5EF4-FFF2-40B4-BE49-F238E27FC236}">
                <a16:creationId xmlns:a16="http://schemas.microsoft.com/office/drawing/2014/main" id="{35F2034C-85A2-E148-93DE-8BAECB1E84F5}"/>
              </a:ext>
            </a:extLst>
          </p:cNvPr>
          <p:cNvPicPr>
            <a:picLocks noChangeAspect="1"/>
          </p:cNvPicPr>
          <p:nvPr/>
        </p:nvPicPr>
        <p:blipFill>
          <a:blip r:embed="rId2"/>
          <a:stretch>
            <a:fillRect/>
          </a:stretch>
        </p:blipFill>
        <p:spPr>
          <a:xfrm>
            <a:off x="2952750" y="1738543"/>
            <a:ext cx="7581900" cy="6491057"/>
          </a:xfrm>
          <a:prstGeom prst="rect">
            <a:avLst/>
          </a:prstGeom>
        </p:spPr>
      </p:pic>
      <p:sp>
        <p:nvSpPr>
          <p:cNvPr id="5" name="TextBox 4">
            <a:extLst>
              <a:ext uri="{FF2B5EF4-FFF2-40B4-BE49-F238E27FC236}">
                <a16:creationId xmlns:a16="http://schemas.microsoft.com/office/drawing/2014/main" id="{8689FB52-FFC9-A243-A610-611D50C19A3A}"/>
              </a:ext>
            </a:extLst>
          </p:cNvPr>
          <p:cNvSpPr txBox="1"/>
          <p:nvPr/>
        </p:nvSpPr>
        <p:spPr>
          <a:xfrm>
            <a:off x="11203213" y="3569613"/>
            <a:ext cx="2907848" cy="290272"/>
          </a:xfrm>
          <a:prstGeom prst="rect">
            <a:avLst/>
          </a:prstGeom>
        </p:spPr>
        <p:txBody>
          <a:bodyPr vert="horz" wrap="none" lIns="0" tIns="0" rIns="0" bIns="0" rtlCol="0" anchor="ctr" anchorCtr="0">
            <a:spAutoFit/>
          </a:bodyPr>
          <a:lstStyle/>
          <a:p>
            <a:pPr algn="ctr">
              <a:lnSpc>
                <a:spcPct val="85000"/>
              </a:lnSpc>
              <a:spcBef>
                <a:spcPts val="600"/>
              </a:spcBef>
            </a:pPr>
            <a:r>
              <a:rPr lang="en-US" dirty="0"/>
              <a:t>Deep Learning, Ian, et al.</a:t>
            </a:r>
            <a:endParaRPr lang="en-US" sz="2800" dirty="0"/>
          </a:p>
        </p:txBody>
      </p:sp>
    </p:spTree>
    <p:extLst>
      <p:ext uri="{BB962C8B-B14F-4D97-AF65-F5344CB8AC3E}">
        <p14:creationId xmlns:p14="http://schemas.microsoft.com/office/powerpoint/2010/main" val="3687767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5E41F3-8D36-2647-9597-4E13A9E3410F}"/>
              </a:ext>
            </a:extLst>
          </p:cNvPr>
          <p:cNvSpPr>
            <a:spLocks noGrp="1"/>
          </p:cNvSpPr>
          <p:nvPr>
            <p:ph type="ctrTitle"/>
          </p:nvPr>
        </p:nvSpPr>
        <p:spPr/>
        <p:txBody>
          <a:bodyPr/>
          <a:lstStyle/>
          <a:p>
            <a:r>
              <a:rPr lang="en-US" dirty="0"/>
              <a:t>AI universe</a:t>
            </a:r>
          </a:p>
        </p:txBody>
      </p:sp>
      <p:pic>
        <p:nvPicPr>
          <p:cNvPr id="3" name="Picture 2">
            <a:extLst>
              <a:ext uri="{FF2B5EF4-FFF2-40B4-BE49-F238E27FC236}">
                <a16:creationId xmlns:a16="http://schemas.microsoft.com/office/drawing/2014/main" id="{F06FB413-4405-B145-8AB1-2F70B8CF3382}"/>
              </a:ext>
            </a:extLst>
          </p:cNvPr>
          <p:cNvPicPr>
            <a:picLocks noChangeAspect="1"/>
          </p:cNvPicPr>
          <p:nvPr/>
        </p:nvPicPr>
        <p:blipFill>
          <a:blip r:embed="rId2"/>
          <a:stretch>
            <a:fillRect/>
          </a:stretch>
        </p:blipFill>
        <p:spPr>
          <a:xfrm>
            <a:off x="3316477" y="1346200"/>
            <a:ext cx="6246623" cy="6367286"/>
          </a:xfrm>
          <a:prstGeom prst="rect">
            <a:avLst/>
          </a:prstGeom>
        </p:spPr>
      </p:pic>
      <p:sp>
        <p:nvSpPr>
          <p:cNvPr id="4" name="TextBox 3">
            <a:extLst>
              <a:ext uri="{FF2B5EF4-FFF2-40B4-BE49-F238E27FC236}">
                <a16:creationId xmlns:a16="http://schemas.microsoft.com/office/drawing/2014/main" id="{5F098C1D-E90D-2644-9FE6-54494BE3F554}"/>
              </a:ext>
            </a:extLst>
          </p:cNvPr>
          <p:cNvSpPr txBox="1"/>
          <p:nvPr/>
        </p:nvSpPr>
        <p:spPr>
          <a:xfrm>
            <a:off x="11298463" y="3360063"/>
            <a:ext cx="2907848" cy="290272"/>
          </a:xfrm>
          <a:prstGeom prst="rect">
            <a:avLst/>
          </a:prstGeom>
        </p:spPr>
        <p:txBody>
          <a:bodyPr vert="horz" wrap="none" lIns="0" tIns="0" rIns="0" bIns="0" rtlCol="0" anchor="ctr" anchorCtr="0">
            <a:spAutoFit/>
          </a:bodyPr>
          <a:lstStyle/>
          <a:p>
            <a:pPr algn="ctr">
              <a:lnSpc>
                <a:spcPct val="85000"/>
              </a:lnSpc>
              <a:spcBef>
                <a:spcPts val="600"/>
              </a:spcBef>
            </a:pPr>
            <a:r>
              <a:rPr lang="en-US" dirty="0"/>
              <a:t>Deep Learning, Ian, et al.</a:t>
            </a:r>
            <a:endParaRPr lang="en-US" sz="2800" dirty="0"/>
          </a:p>
        </p:txBody>
      </p:sp>
    </p:spTree>
    <p:extLst>
      <p:ext uri="{BB962C8B-B14F-4D97-AF65-F5344CB8AC3E}">
        <p14:creationId xmlns:p14="http://schemas.microsoft.com/office/powerpoint/2010/main" val="320748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71691-A9CF-E342-9F34-FC193DAD640E}"/>
              </a:ext>
            </a:extLst>
          </p:cNvPr>
          <p:cNvSpPr>
            <a:spLocks noGrp="1"/>
          </p:cNvSpPr>
          <p:nvPr>
            <p:ph type="ctrTitle"/>
          </p:nvPr>
        </p:nvSpPr>
        <p:spPr/>
        <p:txBody>
          <a:bodyPr/>
          <a:lstStyle/>
          <a:p>
            <a:r>
              <a:rPr lang="en-US" dirty="0"/>
              <a:t>Trend 1: Data set size</a:t>
            </a:r>
          </a:p>
        </p:txBody>
      </p:sp>
      <p:pic>
        <p:nvPicPr>
          <p:cNvPr id="3" name="Picture 2">
            <a:extLst>
              <a:ext uri="{FF2B5EF4-FFF2-40B4-BE49-F238E27FC236}">
                <a16:creationId xmlns:a16="http://schemas.microsoft.com/office/drawing/2014/main" id="{CC4CA6E5-8FD5-DB4F-9443-2F5B623AEDD3}"/>
              </a:ext>
            </a:extLst>
          </p:cNvPr>
          <p:cNvPicPr>
            <a:picLocks noChangeAspect="1"/>
          </p:cNvPicPr>
          <p:nvPr/>
        </p:nvPicPr>
        <p:blipFill>
          <a:blip r:embed="rId2"/>
          <a:stretch>
            <a:fillRect/>
          </a:stretch>
        </p:blipFill>
        <p:spPr>
          <a:xfrm>
            <a:off x="2545199" y="2275910"/>
            <a:ext cx="9759950" cy="5439340"/>
          </a:xfrm>
          <a:prstGeom prst="rect">
            <a:avLst/>
          </a:prstGeom>
        </p:spPr>
      </p:pic>
      <p:sp>
        <p:nvSpPr>
          <p:cNvPr id="4" name="TextBox 3">
            <a:extLst>
              <a:ext uri="{FF2B5EF4-FFF2-40B4-BE49-F238E27FC236}">
                <a16:creationId xmlns:a16="http://schemas.microsoft.com/office/drawing/2014/main" id="{1E5C33BD-8451-2F4C-BA4E-D09E78EEFFD7}"/>
              </a:ext>
            </a:extLst>
          </p:cNvPr>
          <p:cNvSpPr txBox="1"/>
          <p:nvPr/>
        </p:nvSpPr>
        <p:spPr>
          <a:xfrm>
            <a:off x="5971250" y="1985638"/>
            <a:ext cx="2907848" cy="290272"/>
          </a:xfrm>
          <a:prstGeom prst="rect">
            <a:avLst/>
          </a:prstGeom>
        </p:spPr>
        <p:txBody>
          <a:bodyPr vert="horz" wrap="none" lIns="0" tIns="0" rIns="0" bIns="0" rtlCol="0" anchor="ctr" anchorCtr="0">
            <a:spAutoFit/>
          </a:bodyPr>
          <a:lstStyle/>
          <a:p>
            <a:pPr algn="ctr">
              <a:lnSpc>
                <a:spcPct val="85000"/>
              </a:lnSpc>
              <a:spcBef>
                <a:spcPts val="600"/>
              </a:spcBef>
            </a:pPr>
            <a:r>
              <a:rPr lang="en-US" dirty="0"/>
              <a:t>Deep Learning, Ian, et al.</a:t>
            </a:r>
            <a:endParaRPr lang="en-US" sz="2800" dirty="0"/>
          </a:p>
        </p:txBody>
      </p:sp>
    </p:spTree>
    <p:extLst>
      <p:ext uri="{BB962C8B-B14F-4D97-AF65-F5344CB8AC3E}">
        <p14:creationId xmlns:p14="http://schemas.microsoft.com/office/powerpoint/2010/main" val="3163274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41E98F-9877-9842-818F-8AB0A59A773E}"/>
              </a:ext>
            </a:extLst>
          </p:cNvPr>
          <p:cNvSpPr>
            <a:spLocks noGrp="1"/>
          </p:cNvSpPr>
          <p:nvPr>
            <p:ph type="ctrTitle"/>
          </p:nvPr>
        </p:nvSpPr>
        <p:spPr/>
        <p:txBody>
          <a:bodyPr/>
          <a:lstStyle/>
          <a:p>
            <a:r>
              <a:rPr lang="en-US" dirty="0"/>
              <a:t>Fact: Neural network size by species</a:t>
            </a:r>
          </a:p>
        </p:txBody>
      </p:sp>
      <p:pic>
        <p:nvPicPr>
          <p:cNvPr id="3" name="Picture 2">
            <a:extLst>
              <a:ext uri="{FF2B5EF4-FFF2-40B4-BE49-F238E27FC236}">
                <a16:creationId xmlns:a16="http://schemas.microsoft.com/office/drawing/2014/main" id="{EEB24D69-536A-4442-9E82-20B551BD94F3}"/>
              </a:ext>
            </a:extLst>
          </p:cNvPr>
          <p:cNvPicPr>
            <a:picLocks noChangeAspect="1"/>
          </p:cNvPicPr>
          <p:nvPr/>
        </p:nvPicPr>
        <p:blipFill>
          <a:blip r:embed="rId2"/>
          <a:stretch>
            <a:fillRect/>
          </a:stretch>
        </p:blipFill>
        <p:spPr>
          <a:xfrm>
            <a:off x="1659374" y="1581150"/>
            <a:ext cx="11531600" cy="5943600"/>
          </a:xfrm>
          <a:prstGeom prst="rect">
            <a:avLst/>
          </a:prstGeom>
        </p:spPr>
      </p:pic>
      <p:sp>
        <p:nvSpPr>
          <p:cNvPr id="4" name="TextBox 3">
            <a:extLst>
              <a:ext uri="{FF2B5EF4-FFF2-40B4-BE49-F238E27FC236}">
                <a16:creationId xmlns:a16="http://schemas.microsoft.com/office/drawing/2014/main" id="{070FA5FE-E40F-BB4F-952E-73074DD6D88D}"/>
              </a:ext>
            </a:extLst>
          </p:cNvPr>
          <p:cNvSpPr txBox="1"/>
          <p:nvPr/>
        </p:nvSpPr>
        <p:spPr>
          <a:xfrm>
            <a:off x="5735863" y="7684413"/>
            <a:ext cx="2907848" cy="290272"/>
          </a:xfrm>
          <a:prstGeom prst="rect">
            <a:avLst/>
          </a:prstGeom>
        </p:spPr>
        <p:txBody>
          <a:bodyPr vert="horz" wrap="none" lIns="0" tIns="0" rIns="0" bIns="0" rtlCol="0" anchor="ctr" anchorCtr="0">
            <a:spAutoFit/>
          </a:bodyPr>
          <a:lstStyle/>
          <a:p>
            <a:pPr algn="ctr">
              <a:lnSpc>
                <a:spcPct val="85000"/>
              </a:lnSpc>
              <a:spcBef>
                <a:spcPts val="600"/>
              </a:spcBef>
            </a:pPr>
            <a:r>
              <a:rPr lang="en-US" dirty="0"/>
              <a:t>Deep Learning, Ian, et al.</a:t>
            </a:r>
            <a:endParaRPr lang="en-US" sz="2800" dirty="0"/>
          </a:p>
        </p:txBody>
      </p:sp>
    </p:spTree>
    <p:extLst>
      <p:ext uri="{BB962C8B-B14F-4D97-AF65-F5344CB8AC3E}">
        <p14:creationId xmlns:p14="http://schemas.microsoft.com/office/powerpoint/2010/main" val="12788443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6D0ACD-FCED-D249-BD0E-3C0DB73AD6D9}"/>
              </a:ext>
            </a:extLst>
          </p:cNvPr>
          <p:cNvSpPr>
            <a:spLocks noGrp="1"/>
          </p:cNvSpPr>
          <p:nvPr>
            <p:ph type="ctrTitle"/>
          </p:nvPr>
        </p:nvSpPr>
        <p:spPr>
          <a:xfrm>
            <a:off x="841493" y="4590935"/>
            <a:ext cx="8867771" cy="791755"/>
          </a:xfrm>
        </p:spPr>
        <p:txBody>
          <a:bodyPr/>
          <a:lstStyle/>
          <a:p>
            <a:r>
              <a:rPr lang="en-US" dirty="0"/>
              <a:t>Journey to production</a:t>
            </a:r>
          </a:p>
        </p:txBody>
      </p:sp>
    </p:spTree>
    <p:extLst>
      <p:ext uri="{BB962C8B-B14F-4D97-AF65-F5344CB8AC3E}">
        <p14:creationId xmlns:p14="http://schemas.microsoft.com/office/powerpoint/2010/main" val="19206947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blank">
  <a:themeElements>
    <a:clrScheme name="Custom 81">
      <a:dk1>
        <a:sysClr val="windowText" lastClr="000000"/>
      </a:dk1>
      <a:lt1>
        <a:srgbClr val="1E1E1E"/>
      </a:lt1>
      <a:dk2>
        <a:srgbClr val="3B8640"/>
      </a:dk2>
      <a:lt2>
        <a:srgbClr val="FFFFFF"/>
      </a:lt2>
      <a:accent1>
        <a:srgbClr val="3FAE2A"/>
      </a:accent1>
      <a:accent2>
        <a:srgbClr val="3DB5E6"/>
      </a:accent2>
      <a:accent3>
        <a:srgbClr val="44697D"/>
      </a:accent3>
      <a:accent4>
        <a:srgbClr val="DAD9D6"/>
      </a:accent4>
      <a:accent5>
        <a:srgbClr val="FF700A"/>
      </a:accent5>
      <a:accent6>
        <a:srgbClr val="FFC61E"/>
      </a:accent6>
      <a:hlink>
        <a:srgbClr val="3DB5E6"/>
      </a:hlink>
      <a:folHlink>
        <a:srgbClr val="44697D"/>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a:solidFill>
            <a:schemeClr val="accent1"/>
          </a:solidFill>
        </a:ln>
        <a:effectLst/>
      </a:spPr>
      <a:bodyPr lIns="182880" tIns="182880" rIns="182880" bIns="182880" rtlCol="0" anchor="t" anchorCtr="0">
        <a:noAutofit/>
      </a:bodyPr>
      <a:lstStyle>
        <a:defPPr>
          <a:lnSpc>
            <a:spcPct val="85000"/>
          </a:lnSpc>
          <a:spcBef>
            <a:spcPts val="600"/>
          </a:spcBef>
          <a:defRPr sz="2800" dirty="0" smtClean="0">
            <a:solidFill>
              <a:srgbClr val="FFFFFF"/>
            </a:solidFill>
          </a:defRPr>
        </a:defPPr>
      </a:lstStyle>
      <a:style>
        <a:lnRef idx="1">
          <a:schemeClr val="accent1"/>
        </a:lnRef>
        <a:fillRef idx="3">
          <a:schemeClr val="accent1"/>
        </a:fillRef>
        <a:effectRef idx="2">
          <a:schemeClr val="accent1"/>
        </a:effectRef>
        <a:fontRef idx="minor">
          <a:schemeClr val="lt1"/>
        </a:fontRef>
      </a:style>
    </a:spDef>
    <a:lnDef>
      <a:spPr>
        <a:ln w="28575">
          <a:solidFill>
            <a:schemeClr val="accent1"/>
          </a:solidFill>
        </a:ln>
        <a:effectLst/>
      </a:spPr>
      <a:bodyPr/>
      <a:lstStyle/>
      <a:style>
        <a:lnRef idx="2">
          <a:schemeClr val="accent1"/>
        </a:lnRef>
        <a:fillRef idx="0">
          <a:schemeClr val="accent1"/>
        </a:fillRef>
        <a:effectRef idx="1">
          <a:schemeClr val="accent1"/>
        </a:effectRef>
        <a:fontRef idx="minor">
          <a:schemeClr val="tx1"/>
        </a:fontRef>
      </a:style>
    </a:lnDef>
    <a:txDef>
      <a:spPr/>
      <a:bodyPr vert="horz" wrap="square" lIns="0" tIns="0" rIns="0" bIns="0" rtlCol="0" anchor="ctr" anchorCtr="0">
        <a:spAutoFit/>
      </a:bodyPr>
      <a:lstStyle>
        <a:defPPr algn="ctr">
          <a:lnSpc>
            <a:spcPct val="85000"/>
          </a:lnSpc>
          <a:spcBef>
            <a:spcPts val="600"/>
          </a:spcBef>
          <a:defRPr sz="2800" dirty="0" err="1" smtClean="0"/>
        </a:defPPr>
      </a:lstStyle>
    </a:txDef>
  </a:objectDefaults>
  <a:extraClrSchemeLst/>
  <a:extLst>
    <a:ext uri="{05A4C25C-085E-4340-85A3-A5531E510DB2}">
      <thm15:themeFamily xmlns:thm15="http://schemas.microsoft.com/office/thememl/2012/main" name="Hortonworks_16X9_Template_2016_BW1.potx" id="{D49CF724-EE59-402D-8082-7D926FB68B25}" vid="{359A820C-C3BA-4E58-BA80-ECB46B75645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blank</Template>
  <TotalTime>7226</TotalTime>
  <Words>1829</Words>
  <Application>Microsoft Macintosh PowerPoint</Application>
  <PresentationFormat>Custom</PresentationFormat>
  <Paragraphs>275</Paragraphs>
  <Slides>39</Slides>
  <Notes>9</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39</vt:i4>
      </vt:variant>
    </vt:vector>
  </HeadingPairs>
  <TitlesOfParts>
    <vt:vector size="48" baseType="lpstr">
      <vt:lpstr>宋体</vt:lpstr>
      <vt:lpstr>ヒラギノ角ゴ Pro W3</vt:lpstr>
      <vt:lpstr>Arial</vt:lpstr>
      <vt:lpstr>Calibri</vt:lpstr>
      <vt:lpstr>Consolas</vt:lpstr>
      <vt:lpstr>Microsoft Tai Le</vt:lpstr>
      <vt:lpstr>Trebuchet MS</vt:lpstr>
      <vt:lpstr>Wingdings</vt:lpstr>
      <vt:lpstr>blank</vt:lpstr>
      <vt:lpstr>Running Tensorflow in Production: Challenges and Solutions on YARN 3.x </vt:lpstr>
      <vt:lpstr>About me</vt:lpstr>
      <vt:lpstr>Agenda</vt:lpstr>
      <vt:lpstr>Basics for deep learning</vt:lpstr>
      <vt:lpstr>What is deep learning</vt:lpstr>
      <vt:lpstr>AI universe</vt:lpstr>
      <vt:lpstr>Trend 1: Data set size</vt:lpstr>
      <vt:lpstr>Fact: Neural network size by species</vt:lpstr>
      <vt:lpstr>Journey to production</vt:lpstr>
      <vt:lpstr>The story begins</vt:lpstr>
      <vt:lpstr>The story begins</vt:lpstr>
      <vt:lpstr>Once you get started, you will find:</vt:lpstr>
      <vt:lpstr>Why GPU? (1)</vt:lpstr>
      <vt:lpstr>Why GPU? (2)</vt:lpstr>
      <vt:lpstr>Once you get started, you will find:</vt:lpstr>
      <vt:lpstr>And soon, you will compete with others ..</vt:lpstr>
      <vt:lpstr>And soon, you will compete with others ..</vt:lpstr>
      <vt:lpstr>And soon, you will find deep learning is not the only thing</vt:lpstr>
      <vt:lpstr>And soon, you need to train production-ready models</vt:lpstr>
      <vt:lpstr>Lots of contents, let’s recap challenges</vt:lpstr>
      <vt:lpstr>With YARN 3.x, What can be done  </vt:lpstr>
      <vt:lpstr>Why all under YARN</vt:lpstr>
      <vt:lpstr>Running on YARN: All about data and sharing</vt:lpstr>
      <vt:lpstr>GPU support on YARN (Apache Hadoop 3.1.0)</vt:lpstr>
      <vt:lpstr>Docker + GPU support on YARN (Apache Hadoop 3.1.0)</vt:lpstr>
      <vt:lpstr>Solutions with YARN 3.x</vt:lpstr>
      <vt:lpstr>PowerPoint Presentation</vt:lpstr>
      <vt:lpstr>{Submarine} - “Launch distributed TF job like hello world”</vt:lpstr>
      <vt:lpstr>{Submarine} – “View your jobs history like a king/queen”</vt:lpstr>
      <vt:lpstr>{Submarine} - “Cloud Notebook for Data Scientists”</vt:lpstr>
      <vt:lpstr>{Submarine} - “Same hello world examples for MXNet/Pytorch”</vt:lpstr>
      <vt:lpstr>Solutions with Submarine</vt:lpstr>
      <vt:lpstr>Other interesting points / data</vt:lpstr>
      <vt:lpstr>Does running in Docker means poor performance?</vt:lpstr>
      <vt:lpstr>Why GPU is necessary? </vt:lpstr>
      <vt:lpstr>GPU hierarchical placement, is it important?</vt:lpstr>
      <vt:lpstr>How to handle and tune #PS for distributed training?</vt:lpstr>
      <vt:lpstr>Next steps</vt:lpstr>
      <vt:lpstr>Status &amp; Plans</vt:lpstr>
    </vt:vector>
  </TitlesOfParts>
  <Company>Hewlett-Packard</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Hortonworks</dc:creator>
  <cp:lastModifiedBy>Tan Wangda</cp:lastModifiedBy>
  <cp:revision>316</cp:revision>
  <dcterms:created xsi:type="dcterms:W3CDTF">2017-01-26T00:23:41Z</dcterms:created>
  <dcterms:modified xsi:type="dcterms:W3CDTF">2018-09-27T19:02:20Z</dcterms:modified>
</cp:coreProperties>
</file>